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17.xml" ContentType="application/vnd.openxmlformats-officedocument.presentationml.notesSlide+xml"/>
  <Override PartName="/ppt/charts/chart16.xml" ContentType="application/vnd.openxmlformats-officedocument.drawingml.chart+xml"/>
  <Override PartName="/ppt/notesSlides/notesSlide18.xml" ContentType="application/vnd.openxmlformats-officedocument.presentationml.notesSlide+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handoutMasterIdLst>
    <p:handoutMasterId r:id="rId31"/>
  </p:handoutMasterIdLst>
  <p:sldIdLst>
    <p:sldId id="258" r:id="rId2"/>
    <p:sldId id="275" r:id="rId3"/>
    <p:sldId id="353" r:id="rId4"/>
    <p:sldId id="314" r:id="rId5"/>
    <p:sldId id="354" r:id="rId6"/>
    <p:sldId id="315" r:id="rId7"/>
    <p:sldId id="356" r:id="rId8"/>
    <p:sldId id="357" r:id="rId9"/>
    <p:sldId id="358" r:id="rId10"/>
    <p:sldId id="359" r:id="rId11"/>
    <p:sldId id="355" r:id="rId12"/>
    <p:sldId id="350" r:id="rId13"/>
    <p:sldId id="360" r:id="rId14"/>
    <p:sldId id="361" r:id="rId15"/>
    <p:sldId id="362" r:id="rId16"/>
    <p:sldId id="363" r:id="rId17"/>
    <p:sldId id="364" r:id="rId18"/>
    <p:sldId id="365" r:id="rId19"/>
    <p:sldId id="366" r:id="rId20"/>
    <p:sldId id="261" r:id="rId21"/>
    <p:sldId id="328" r:id="rId22"/>
    <p:sldId id="367" r:id="rId23"/>
    <p:sldId id="368" r:id="rId24"/>
    <p:sldId id="369" r:id="rId25"/>
    <p:sldId id="370" r:id="rId26"/>
    <p:sldId id="371" r:id="rId27"/>
    <p:sldId id="372" r:id="rId28"/>
    <p:sldId id="352" r:id="rId29"/>
  </p:sldIdLst>
  <p:sldSz cx="9906000" cy="6858000" type="A4"/>
  <p:notesSz cx="7102475" cy="1213167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92349" autoAdjust="0"/>
  </p:normalViewPr>
  <p:slideViewPr>
    <p:cSldViewPr>
      <p:cViewPr varScale="1">
        <p:scale>
          <a:sx n="68" d="100"/>
          <a:sy n="68" d="100"/>
        </p:scale>
        <p:origin x="1140" y="60"/>
      </p:cViewPr>
      <p:guideLst>
        <p:guide orient="horz" pos="2160"/>
        <p:guide pos="3120"/>
      </p:guideLst>
    </p:cSldViewPr>
  </p:slideViewPr>
  <p:outlineViewPr>
    <p:cViewPr>
      <p:scale>
        <a:sx n="33" d="100"/>
        <a:sy n="33" d="100"/>
      </p:scale>
      <p:origin x="0" y="4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Sheet1!$C$10</c:f>
              <c:strCache>
                <c:ptCount val="1"/>
                <c:pt idx="0">
                  <c:v>OKT.2022</c:v>
                </c:pt>
              </c:strCache>
            </c:strRef>
          </c:tx>
          <c:spPr>
            <a:ln w="31750" cap="rnd">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Sheet1!$B$11:$B$14</c:f>
              <c:strCache>
                <c:ptCount val="4"/>
                <c:pt idx="0">
                  <c:v>JUMLAH KEJADIAN</c:v>
                </c:pt>
                <c:pt idx="1">
                  <c:v>MD</c:v>
                </c:pt>
                <c:pt idx="2">
                  <c:v>LB</c:v>
                </c:pt>
                <c:pt idx="3">
                  <c:v>LR</c:v>
                </c:pt>
              </c:strCache>
            </c:strRef>
          </c:cat>
          <c:val>
            <c:numRef>
              <c:f>Sheet1!$C$11:$C$14</c:f>
              <c:numCache>
                <c:formatCode>General</c:formatCode>
                <c:ptCount val="4"/>
                <c:pt idx="0">
                  <c:v>108</c:v>
                </c:pt>
                <c:pt idx="1">
                  <c:v>15</c:v>
                </c:pt>
                <c:pt idx="2">
                  <c:v>1</c:v>
                </c:pt>
                <c:pt idx="3">
                  <c:v>128</c:v>
                </c:pt>
              </c:numCache>
            </c:numRef>
          </c:val>
          <c:extLst>
            <c:ext xmlns:c16="http://schemas.microsoft.com/office/drawing/2014/chart" uri="{C3380CC4-5D6E-409C-BE32-E72D297353CC}">
              <c16:uniqueId val="{00000000-8A66-45FE-A18C-6DCAE0D4E43C}"/>
            </c:ext>
          </c:extLst>
        </c:ser>
        <c:ser>
          <c:idx val="1"/>
          <c:order val="1"/>
          <c:tx>
            <c:strRef>
              <c:f>Sheet1!$D$10</c:f>
              <c:strCache>
                <c:ptCount val="1"/>
                <c:pt idx="0">
                  <c:v>NOV.2022</c:v>
                </c:pt>
              </c:strCache>
            </c:strRef>
          </c:tx>
          <c:spPr>
            <a:ln w="31750"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Sheet1!$B$11:$B$14</c:f>
              <c:strCache>
                <c:ptCount val="4"/>
                <c:pt idx="0">
                  <c:v>JUMLAH KEJADIAN</c:v>
                </c:pt>
                <c:pt idx="1">
                  <c:v>MD</c:v>
                </c:pt>
                <c:pt idx="2">
                  <c:v>LB</c:v>
                </c:pt>
                <c:pt idx="3">
                  <c:v>LR</c:v>
                </c:pt>
              </c:strCache>
            </c:strRef>
          </c:cat>
          <c:val>
            <c:numRef>
              <c:f>Sheet1!$D$11:$D$14</c:f>
              <c:numCache>
                <c:formatCode>General</c:formatCode>
                <c:ptCount val="4"/>
                <c:pt idx="0">
                  <c:v>130</c:v>
                </c:pt>
                <c:pt idx="1">
                  <c:v>20</c:v>
                </c:pt>
                <c:pt idx="2">
                  <c:v>0</c:v>
                </c:pt>
                <c:pt idx="3">
                  <c:v>146</c:v>
                </c:pt>
              </c:numCache>
            </c:numRef>
          </c:val>
          <c:extLst>
            <c:ext xmlns:c16="http://schemas.microsoft.com/office/drawing/2014/chart" uri="{C3380CC4-5D6E-409C-BE32-E72D297353CC}">
              <c16:uniqueId val="{00000001-8A66-45FE-A18C-6DCAE0D4E43C}"/>
            </c:ext>
          </c:extLst>
        </c:ser>
        <c:dLbls>
          <c:showLegendKey val="0"/>
          <c:showVal val="1"/>
          <c:showCatName val="0"/>
          <c:showSerName val="0"/>
          <c:showPercent val="0"/>
          <c:showBubbleSize val="0"/>
        </c:dLbls>
        <c:gapWidth val="150"/>
        <c:axId val="72918528"/>
        <c:axId val="79630720"/>
      </c:barChart>
      <c:catAx>
        <c:axId val="72918528"/>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id-ID" sz="900" b="0" i="0" u="none" strike="noStrike" kern="1200" cap="all" baseline="0">
                <a:solidFill>
                  <a:schemeClr val="dk1">
                    <a:lumMod val="75000"/>
                    <a:lumOff val="25000"/>
                  </a:schemeClr>
                </a:solidFill>
                <a:latin typeface="+mn-lt"/>
                <a:ea typeface="+mn-ea"/>
                <a:cs typeface="+mn-cs"/>
              </a:defRPr>
            </a:pPr>
            <a:endParaRPr lang="en-US"/>
          </a:p>
        </c:txPr>
        <c:crossAx val="79630720"/>
        <c:crosses val="autoZero"/>
        <c:auto val="1"/>
        <c:lblAlgn val="ctr"/>
        <c:lblOffset val="100"/>
        <c:noMultiLvlLbl val="0"/>
      </c:catAx>
      <c:valAx>
        <c:axId val="796307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291852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lang="id-ID"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Sheet1!$D$60</c:f>
              <c:strCache>
                <c:ptCount val="1"/>
                <c:pt idx="0">
                  <c:v>NOV.2022</c:v>
                </c:pt>
              </c:strCache>
            </c:strRef>
          </c:tx>
          <c:spPr>
            <a:ln w="31750"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Sheet1!$B$61:$B$68</c:f>
              <c:strCache>
                <c:ptCount val="8"/>
                <c:pt idx="0">
                  <c:v>TUNGGAL</c:v>
                </c:pt>
                <c:pt idx="1">
                  <c:v> DEPAN - DEPAN </c:v>
                </c:pt>
                <c:pt idx="2">
                  <c:v>DEPAN - BELAKANG</c:v>
                </c:pt>
                <c:pt idx="3">
                  <c:v>DEPAN - SAMPING</c:v>
                </c:pt>
                <c:pt idx="4">
                  <c:v>SAMPING - SAMPING</c:v>
                </c:pt>
                <c:pt idx="5">
                  <c:v>TABRAK MANUSIA</c:v>
                </c:pt>
                <c:pt idx="6">
                  <c:v>TABRAK HEWAN</c:v>
                </c:pt>
                <c:pt idx="7">
                  <c:v>LAIN - LAIN</c:v>
                </c:pt>
              </c:strCache>
            </c:strRef>
          </c:cat>
          <c:val>
            <c:numRef>
              <c:f>Sheet1!$D$61:$D$68</c:f>
              <c:numCache>
                <c:formatCode>General</c:formatCode>
                <c:ptCount val="8"/>
                <c:pt idx="0">
                  <c:v>0</c:v>
                </c:pt>
                <c:pt idx="1">
                  <c:v>8</c:v>
                </c:pt>
                <c:pt idx="2">
                  <c:v>20</c:v>
                </c:pt>
                <c:pt idx="3">
                  <c:v>59</c:v>
                </c:pt>
                <c:pt idx="4">
                  <c:v>21</c:v>
                </c:pt>
                <c:pt idx="5">
                  <c:v>17</c:v>
                </c:pt>
                <c:pt idx="6">
                  <c:v>0</c:v>
                </c:pt>
                <c:pt idx="7">
                  <c:v>0</c:v>
                </c:pt>
              </c:numCache>
            </c:numRef>
          </c:val>
          <c:extLst>
            <c:ext xmlns:c16="http://schemas.microsoft.com/office/drawing/2014/chart" uri="{C3380CC4-5D6E-409C-BE32-E72D297353CC}">
              <c16:uniqueId val="{00000000-88F6-4E1F-AC64-5927C09449A9}"/>
            </c:ext>
          </c:extLst>
        </c:ser>
        <c:ser>
          <c:idx val="0"/>
          <c:order val="0"/>
          <c:tx>
            <c:strRef>
              <c:f>Sheet1!$C$60</c:f>
              <c:strCache>
                <c:ptCount val="1"/>
                <c:pt idx="0">
                  <c:v>OKT.2022</c:v>
                </c:pt>
              </c:strCache>
            </c:strRef>
          </c:tx>
          <c:spPr>
            <a:ln w="31750" cap="rnd">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Sheet1!$B$61:$B$68</c:f>
              <c:strCache>
                <c:ptCount val="8"/>
                <c:pt idx="0">
                  <c:v>TUNGGAL</c:v>
                </c:pt>
                <c:pt idx="1">
                  <c:v> DEPAN - DEPAN </c:v>
                </c:pt>
                <c:pt idx="2">
                  <c:v>DEPAN - BELAKANG</c:v>
                </c:pt>
                <c:pt idx="3">
                  <c:v>DEPAN - SAMPING</c:v>
                </c:pt>
                <c:pt idx="4">
                  <c:v>SAMPING - SAMPING</c:v>
                </c:pt>
                <c:pt idx="5">
                  <c:v>TABRAK MANUSIA</c:v>
                </c:pt>
                <c:pt idx="6">
                  <c:v>TABRAK HEWAN</c:v>
                </c:pt>
                <c:pt idx="7">
                  <c:v>LAIN - LAIN</c:v>
                </c:pt>
              </c:strCache>
            </c:strRef>
          </c:cat>
          <c:val>
            <c:numRef>
              <c:f>Sheet1!$C$61:$C$68</c:f>
              <c:numCache>
                <c:formatCode>General</c:formatCode>
                <c:ptCount val="8"/>
                <c:pt idx="0">
                  <c:v>1</c:v>
                </c:pt>
                <c:pt idx="1">
                  <c:v>7</c:v>
                </c:pt>
                <c:pt idx="2">
                  <c:v>23</c:v>
                </c:pt>
                <c:pt idx="3">
                  <c:v>40</c:v>
                </c:pt>
                <c:pt idx="4">
                  <c:v>27</c:v>
                </c:pt>
                <c:pt idx="5">
                  <c:v>10</c:v>
                </c:pt>
                <c:pt idx="6">
                  <c:v>0</c:v>
                </c:pt>
                <c:pt idx="7">
                  <c:v>0</c:v>
                </c:pt>
              </c:numCache>
            </c:numRef>
          </c:val>
          <c:extLst>
            <c:ext xmlns:c16="http://schemas.microsoft.com/office/drawing/2014/chart" uri="{C3380CC4-5D6E-409C-BE32-E72D297353CC}">
              <c16:uniqueId val="{00000001-88F6-4E1F-AC64-5927C09449A9}"/>
            </c:ext>
          </c:extLst>
        </c:ser>
        <c:dLbls>
          <c:showLegendKey val="0"/>
          <c:showVal val="0"/>
          <c:showCatName val="0"/>
          <c:showSerName val="0"/>
          <c:showPercent val="0"/>
          <c:showBubbleSize val="0"/>
        </c:dLbls>
        <c:gapWidth val="150"/>
        <c:axId val="65422464"/>
        <c:axId val="65424000"/>
      </c:barChart>
      <c:catAx>
        <c:axId val="65422464"/>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id-ID" sz="900" b="0" i="0" u="none" strike="noStrike" kern="1200" cap="all" baseline="0">
                <a:solidFill>
                  <a:schemeClr val="dk1">
                    <a:lumMod val="75000"/>
                    <a:lumOff val="25000"/>
                  </a:schemeClr>
                </a:solidFill>
                <a:latin typeface="+mn-lt"/>
                <a:ea typeface="+mn-ea"/>
                <a:cs typeface="+mn-cs"/>
              </a:defRPr>
            </a:pPr>
            <a:endParaRPr lang="en-US"/>
          </a:p>
        </c:txPr>
        <c:crossAx val="65424000"/>
        <c:crosses val="autoZero"/>
        <c:auto val="1"/>
        <c:lblAlgn val="ctr"/>
        <c:lblOffset val="100"/>
        <c:noMultiLvlLbl val="0"/>
      </c:catAx>
      <c:valAx>
        <c:axId val="654240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542246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lang="id-ID"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Sheet1!$C$72</c:f>
              <c:strCache>
                <c:ptCount val="1"/>
                <c:pt idx="0">
                  <c:v>OKT.2022</c:v>
                </c:pt>
              </c:strCache>
            </c:strRef>
          </c:tx>
          <c:spPr>
            <a:ln w="31750" cap="rnd">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Sheet1!$B$73:$B$87</c:f>
              <c:strCache>
                <c:ptCount val="15"/>
                <c:pt idx="0">
                  <c:v>BELOK</c:v>
                </c:pt>
                <c:pt idx="1">
                  <c:v>PINDAH LAJUR</c:v>
                </c:pt>
                <c:pt idx="2">
                  <c:v>JAGA JARAK</c:v>
                </c:pt>
                <c:pt idx="3">
                  <c:v>KECEPATAN TINGGI</c:v>
                </c:pt>
                <c:pt idx="4">
                  <c:v>MENGANTUK</c:v>
                </c:pt>
                <c:pt idx="5">
                  <c:v>MABUK</c:v>
                </c:pt>
                <c:pt idx="6">
                  <c:v>MELAWAN ARUS</c:v>
                </c:pt>
                <c:pt idx="7">
                  <c:v>MELANGGAR LAMPU LL</c:v>
                </c:pt>
                <c:pt idx="8">
                  <c:v>MENDAHULUI</c:v>
                </c:pt>
                <c:pt idx="9">
                  <c:v>PEJALAN KAKI</c:v>
                </c:pt>
                <c:pt idx="10">
                  <c:v>SAKIT/TDK KONSENTRASI</c:v>
                </c:pt>
                <c:pt idx="11">
                  <c:v>MENEROBOS PALANG PINTU</c:v>
                </c:pt>
                <c:pt idx="12">
                  <c:v>MUATAN JATUH</c:v>
                </c:pt>
                <c:pt idx="13">
                  <c:v>MEMBUKA PINTU</c:v>
                </c:pt>
                <c:pt idx="14">
                  <c:v>PRIORITAS JALAN</c:v>
                </c:pt>
              </c:strCache>
            </c:strRef>
          </c:cat>
          <c:val>
            <c:numRef>
              <c:f>Sheet1!$C$73:$C$87</c:f>
              <c:numCache>
                <c:formatCode>General</c:formatCode>
                <c:ptCount val="15"/>
                <c:pt idx="0">
                  <c:v>19</c:v>
                </c:pt>
                <c:pt idx="1">
                  <c:v>24</c:v>
                </c:pt>
                <c:pt idx="2">
                  <c:v>20</c:v>
                </c:pt>
                <c:pt idx="3">
                  <c:v>3</c:v>
                </c:pt>
                <c:pt idx="4">
                  <c:v>0</c:v>
                </c:pt>
                <c:pt idx="5">
                  <c:v>0</c:v>
                </c:pt>
                <c:pt idx="6">
                  <c:v>4</c:v>
                </c:pt>
                <c:pt idx="7">
                  <c:v>7</c:v>
                </c:pt>
                <c:pt idx="8">
                  <c:v>11</c:v>
                </c:pt>
                <c:pt idx="9">
                  <c:v>10</c:v>
                </c:pt>
                <c:pt idx="10">
                  <c:v>2</c:v>
                </c:pt>
                <c:pt idx="11">
                  <c:v>1</c:v>
                </c:pt>
                <c:pt idx="12">
                  <c:v>0</c:v>
                </c:pt>
                <c:pt idx="13">
                  <c:v>1</c:v>
                </c:pt>
                <c:pt idx="14">
                  <c:v>6</c:v>
                </c:pt>
              </c:numCache>
            </c:numRef>
          </c:val>
          <c:extLst>
            <c:ext xmlns:c16="http://schemas.microsoft.com/office/drawing/2014/chart" uri="{C3380CC4-5D6E-409C-BE32-E72D297353CC}">
              <c16:uniqueId val="{00000000-609E-4E4A-BF34-14646D9A6475}"/>
            </c:ext>
          </c:extLst>
        </c:ser>
        <c:ser>
          <c:idx val="1"/>
          <c:order val="1"/>
          <c:tx>
            <c:strRef>
              <c:f>Sheet1!$D$72</c:f>
              <c:strCache>
                <c:ptCount val="1"/>
                <c:pt idx="0">
                  <c:v>NOV.2022</c:v>
                </c:pt>
              </c:strCache>
            </c:strRef>
          </c:tx>
          <c:spPr>
            <a:ln w="31750"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Sheet1!$B$73:$B$87</c:f>
              <c:strCache>
                <c:ptCount val="15"/>
                <c:pt idx="0">
                  <c:v>BELOK</c:v>
                </c:pt>
                <c:pt idx="1">
                  <c:v>PINDAH LAJUR</c:v>
                </c:pt>
                <c:pt idx="2">
                  <c:v>JAGA JARAK</c:v>
                </c:pt>
                <c:pt idx="3">
                  <c:v>KECEPATAN TINGGI</c:v>
                </c:pt>
                <c:pt idx="4">
                  <c:v>MENGANTUK</c:v>
                </c:pt>
                <c:pt idx="5">
                  <c:v>MABUK</c:v>
                </c:pt>
                <c:pt idx="6">
                  <c:v>MELAWAN ARUS</c:v>
                </c:pt>
                <c:pt idx="7">
                  <c:v>MELANGGAR LAMPU LL</c:v>
                </c:pt>
                <c:pt idx="8">
                  <c:v>MENDAHULUI</c:v>
                </c:pt>
                <c:pt idx="9">
                  <c:v>PEJALAN KAKI</c:v>
                </c:pt>
                <c:pt idx="10">
                  <c:v>SAKIT/TDK KONSENTRASI</c:v>
                </c:pt>
                <c:pt idx="11">
                  <c:v>MENEROBOS PALANG PINTU</c:v>
                </c:pt>
                <c:pt idx="12">
                  <c:v>MUATAN JATUH</c:v>
                </c:pt>
                <c:pt idx="13">
                  <c:v>MEMBUKA PINTU</c:v>
                </c:pt>
                <c:pt idx="14">
                  <c:v>PRIORITAS JALAN</c:v>
                </c:pt>
              </c:strCache>
            </c:strRef>
          </c:cat>
          <c:val>
            <c:numRef>
              <c:f>Sheet1!$D$73:$D$87</c:f>
              <c:numCache>
                <c:formatCode>General</c:formatCode>
                <c:ptCount val="15"/>
                <c:pt idx="0">
                  <c:v>30</c:v>
                </c:pt>
                <c:pt idx="1">
                  <c:v>25</c:v>
                </c:pt>
                <c:pt idx="2">
                  <c:v>15</c:v>
                </c:pt>
                <c:pt idx="3">
                  <c:v>2</c:v>
                </c:pt>
                <c:pt idx="4">
                  <c:v>1</c:v>
                </c:pt>
                <c:pt idx="5">
                  <c:v>0</c:v>
                </c:pt>
                <c:pt idx="6">
                  <c:v>1</c:v>
                </c:pt>
                <c:pt idx="7">
                  <c:v>10</c:v>
                </c:pt>
                <c:pt idx="8">
                  <c:v>12</c:v>
                </c:pt>
                <c:pt idx="9">
                  <c:v>17</c:v>
                </c:pt>
                <c:pt idx="10">
                  <c:v>6</c:v>
                </c:pt>
                <c:pt idx="11">
                  <c:v>0</c:v>
                </c:pt>
                <c:pt idx="12">
                  <c:v>0</c:v>
                </c:pt>
                <c:pt idx="13">
                  <c:v>1</c:v>
                </c:pt>
                <c:pt idx="14">
                  <c:v>4</c:v>
                </c:pt>
              </c:numCache>
            </c:numRef>
          </c:val>
          <c:extLst>
            <c:ext xmlns:c16="http://schemas.microsoft.com/office/drawing/2014/chart" uri="{C3380CC4-5D6E-409C-BE32-E72D297353CC}">
              <c16:uniqueId val="{00000001-609E-4E4A-BF34-14646D9A6475}"/>
            </c:ext>
          </c:extLst>
        </c:ser>
        <c:dLbls>
          <c:showLegendKey val="0"/>
          <c:showVal val="1"/>
          <c:showCatName val="0"/>
          <c:showSerName val="0"/>
          <c:showPercent val="0"/>
          <c:showBubbleSize val="0"/>
        </c:dLbls>
        <c:gapWidth val="150"/>
        <c:axId val="65596800"/>
        <c:axId val="65623168"/>
      </c:barChart>
      <c:catAx>
        <c:axId val="65596800"/>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id-ID" sz="900" b="0" i="0" u="none" strike="noStrike" kern="1200" cap="all" baseline="0">
                <a:solidFill>
                  <a:schemeClr val="dk1">
                    <a:lumMod val="75000"/>
                    <a:lumOff val="25000"/>
                  </a:schemeClr>
                </a:solidFill>
                <a:latin typeface="+mn-lt"/>
                <a:ea typeface="+mn-ea"/>
                <a:cs typeface="+mn-cs"/>
              </a:defRPr>
            </a:pPr>
            <a:endParaRPr lang="en-US"/>
          </a:p>
        </c:txPr>
        <c:crossAx val="65623168"/>
        <c:crosses val="autoZero"/>
        <c:auto val="1"/>
        <c:lblAlgn val="ctr"/>
        <c:lblOffset val="100"/>
        <c:noMultiLvlLbl val="0"/>
      </c:catAx>
      <c:valAx>
        <c:axId val="656231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559680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lang="id-ID"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Sheet1!$C$48</c:f>
              <c:strCache>
                <c:ptCount val="1"/>
                <c:pt idx="0">
                  <c:v>OKT.2022</c:v>
                </c:pt>
              </c:strCache>
            </c:strRef>
          </c:tx>
          <c:spPr>
            <a:ln w="31750" cap="rnd">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Sheet1!$B$49:$B$55</c:f>
              <c:strCache>
                <c:ptCount val="7"/>
                <c:pt idx="0">
                  <c:v>PNS</c:v>
                </c:pt>
                <c:pt idx="1">
                  <c:v>SWASTA</c:v>
                </c:pt>
                <c:pt idx="2">
                  <c:v>MAHASISWA</c:v>
                </c:pt>
                <c:pt idx="3">
                  <c:v>PELAJAR</c:v>
                </c:pt>
                <c:pt idx="4">
                  <c:v>TNI</c:v>
                </c:pt>
                <c:pt idx="5">
                  <c:v>POLRI</c:v>
                </c:pt>
                <c:pt idx="6">
                  <c:v>LAIN - LAIN</c:v>
                </c:pt>
              </c:strCache>
            </c:strRef>
          </c:cat>
          <c:val>
            <c:numRef>
              <c:f>Sheet1!$C$49:$C$55</c:f>
              <c:numCache>
                <c:formatCode>General</c:formatCode>
                <c:ptCount val="7"/>
                <c:pt idx="0">
                  <c:v>0</c:v>
                </c:pt>
                <c:pt idx="1">
                  <c:v>12</c:v>
                </c:pt>
                <c:pt idx="2">
                  <c:v>0</c:v>
                </c:pt>
                <c:pt idx="3">
                  <c:v>2</c:v>
                </c:pt>
                <c:pt idx="4">
                  <c:v>0</c:v>
                </c:pt>
                <c:pt idx="5">
                  <c:v>1</c:v>
                </c:pt>
                <c:pt idx="6">
                  <c:v>0</c:v>
                </c:pt>
              </c:numCache>
            </c:numRef>
          </c:val>
          <c:extLst>
            <c:ext xmlns:c16="http://schemas.microsoft.com/office/drawing/2014/chart" uri="{C3380CC4-5D6E-409C-BE32-E72D297353CC}">
              <c16:uniqueId val="{00000000-2575-4248-80F7-E9C518BD7BE6}"/>
            </c:ext>
          </c:extLst>
        </c:ser>
        <c:ser>
          <c:idx val="1"/>
          <c:order val="1"/>
          <c:tx>
            <c:strRef>
              <c:f>Sheet1!$D$48</c:f>
              <c:strCache>
                <c:ptCount val="1"/>
                <c:pt idx="0">
                  <c:v>NOV.2022</c:v>
                </c:pt>
              </c:strCache>
            </c:strRef>
          </c:tx>
          <c:spPr>
            <a:ln w="31750"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Sheet1!$B$49:$B$55</c:f>
              <c:strCache>
                <c:ptCount val="7"/>
                <c:pt idx="0">
                  <c:v>PNS</c:v>
                </c:pt>
                <c:pt idx="1">
                  <c:v>SWASTA</c:v>
                </c:pt>
                <c:pt idx="2">
                  <c:v>MAHASISWA</c:v>
                </c:pt>
                <c:pt idx="3">
                  <c:v>PELAJAR</c:v>
                </c:pt>
                <c:pt idx="4">
                  <c:v>TNI</c:v>
                </c:pt>
                <c:pt idx="5">
                  <c:v>POLRI</c:v>
                </c:pt>
                <c:pt idx="6">
                  <c:v>LAIN - LAIN</c:v>
                </c:pt>
              </c:strCache>
            </c:strRef>
          </c:cat>
          <c:val>
            <c:numRef>
              <c:f>Sheet1!$D$49:$D$55</c:f>
              <c:numCache>
                <c:formatCode>General</c:formatCode>
                <c:ptCount val="7"/>
                <c:pt idx="0">
                  <c:v>0</c:v>
                </c:pt>
                <c:pt idx="1">
                  <c:v>16</c:v>
                </c:pt>
                <c:pt idx="2">
                  <c:v>3</c:v>
                </c:pt>
                <c:pt idx="3">
                  <c:v>1</c:v>
                </c:pt>
                <c:pt idx="4">
                  <c:v>0</c:v>
                </c:pt>
                <c:pt idx="5">
                  <c:v>0</c:v>
                </c:pt>
                <c:pt idx="6">
                  <c:v>0</c:v>
                </c:pt>
              </c:numCache>
            </c:numRef>
          </c:val>
          <c:extLst>
            <c:ext xmlns:c16="http://schemas.microsoft.com/office/drawing/2014/chart" uri="{C3380CC4-5D6E-409C-BE32-E72D297353CC}">
              <c16:uniqueId val="{00000001-2575-4248-80F7-E9C518BD7BE6}"/>
            </c:ext>
          </c:extLst>
        </c:ser>
        <c:dLbls>
          <c:showLegendKey val="0"/>
          <c:showVal val="1"/>
          <c:showCatName val="0"/>
          <c:showSerName val="0"/>
          <c:showPercent val="0"/>
          <c:showBubbleSize val="0"/>
        </c:dLbls>
        <c:gapWidth val="150"/>
        <c:axId val="65358464"/>
        <c:axId val="65409408"/>
      </c:barChart>
      <c:catAx>
        <c:axId val="65358464"/>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id-ID" sz="900" b="0" i="0" u="none" strike="noStrike" kern="1200" cap="all" baseline="0">
                <a:solidFill>
                  <a:schemeClr val="dk1">
                    <a:lumMod val="75000"/>
                    <a:lumOff val="25000"/>
                  </a:schemeClr>
                </a:solidFill>
                <a:latin typeface="+mn-lt"/>
                <a:ea typeface="+mn-ea"/>
                <a:cs typeface="+mn-cs"/>
              </a:defRPr>
            </a:pPr>
            <a:endParaRPr lang="en-US"/>
          </a:p>
        </c:txPr>
        <c:crossAx val="65409408"/>
        <c:crosses val="autoZero"/>
        <c:auto val="1"/>
        <c:lblAlgn val="ctr"/>
        <c:lblOffset val="100"/>
        <c:noMultiLvlLbl val="0"/>
      </c:catAx>
      <c:valAx>
        <c:axId val="654094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535846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lang="id-ID"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Sheet1!$C$91:$C$92</c:f>
              <c:strCache>
                <c:ptCount val="2"/>
                <c:pt idx="0">
                  <c:v>UMUR KORBAN LAKA</c:v>
                </c:pt>
                <c:pt idx="1">
                  <c:v>OKT.2022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Sheet1!$B$93:$B$97</c:f>
              <c:strCache>
                <c:ptCount val="5"/>
                <c:pt idx="0">
                  <c:v>a. &lt; 16 Tahun</c:v>
                </c:pt>
                <c:pt idx="1">
                  <c:v>b. 17 - 20 Tahun</c:v>
                </c:pt>
                <c:pt idx="2">
                  <c:v>c. 21 - 30 Tahun</c:v>
                </c:pt>
                <c:pt idx="3">
                  <c:v>d. 31 - 50 Tahun</c:v>
                </c:pt>
                <c:pt idx="4">
                  <c:v>e.  &gt;  50 Tahun</c:v>
                </c:pt>
              </c:strCache>
            </c:strRef>
          </c:cat>
          <c:val>
            <c:numRef>
              <c:f>Sheet1!$C$93:$C$97</c:f>
              <c:numCache>
                <c:formatCode>General</c:formatCode>
                <c:ptCount val="5"/>
                <c:pt idx="0">
                  <c:v>2</c:v>
                </c:pt>
                <c:pt idx="1">
                  <c:v>1</c:v>
                </c:pt>
                <c:pt idx="2">
                  <c:v>1</c:v>
                </c:pt>
                <c:pt idx="3">
                  <c:v>6</c:v>
                </c:pt>
                <c:pt idx="4">
                  <c:v>5</c:v>
                </c:pt>
              </c:numCache>
            </c:numRef>
          </c:val>
          <c:extLst>
            <c:ext xmlns:c16="http://schemas.microsoft.com/office/drawing/2014/chart" uri="{C3380CC4-5D6E-409C-BE32-E72D297353CC}">
              <c16:uniqueId val="{00000000-A6C3-4C9D-9B9D-3037868C17D0}"/>
            </c:ext>
          </c:extLst>
        </c:ser>
        <c:ser>
          <c:idx val="1"/>
          <c:order val="1"/>
          <c:tx>
            <c:strRef>
              <c:f>Sheet1!$D$91:$D$92</c:f>
              <c:strCache>
                <c:ptCount val="2"/>
                <c:pt idx="0">
                  <c:v>UMUR KORBAN LAKA</c:v>
                </c:pt>
                <c:pt idx="1">
                  <c:v>NOV.2022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Sheet1!$B$93:$B$97</c:f>
              <c:strCache>
                <c:ptCount val="5"/>
                <c:pt idx="0">
                  <c:v>a. &lt; 16 Tahun</c:v>
                </c:pt>
                <c:pt idx="1">
                  <c:v>b. 17 - 20 Tahun</c:v>
                </c:pt>
                <c:pt idx="2">
                  <c:v>c. 21 - 30 Tahun</c:v>
                </c:pt>
                <c:pt idx="3">
                  <c:v>d. 31 - 50 Tahun</c:v>
                </c:pt>
                <c:pt idx="4">
                  <c:v>e.  &gt;  50 Tahun</c:v>
                </c:pt>
              </c:strCache>
            </c:strRef>
          </c:cat>
          <c:val>
            <c:numRef>
              <c:f>Sheet1!$D$93:$D$97</c:f>
              <c:numCache>
                <c:formatCode>General</c:formatCode>
                <c:ptCount val="5"/>
                <c:pt idx="0">
                  <c:v>1</c:v>
                </c:pt>
                <c:pt idx="1">
                  <c:v>2</c:v>
                </c:pt>
                <c:pt idx="2">
                  <c:v>3</c:v>
                </c:pt>
                <c:pt idx="3">
                  <c:v>6</c:v>
                </c:pt>
                <c:pt idx="4">
                  <c:v>8</c:v>
                </c:pt>
              </c:numCache>
            </c:numRef>
          </c:val>
          <c:extLst>
            <c:ext xmlns:c16="http://schemas.microsoft.com/office/drawing/2014/chart" uri="{C3380CC4-5D6E-409C-BE32-E72D297353CC}">
              <c16:uniqueId val="{00000001-A6C3-4C9D-9B9D-3037868C17D0}"/>
            </c:ext>
          </c:extLst>
        </c:ser>
        <c:dLbls>
          <c:dLblPos val="inEnd"/>
          <c:showLegendKey val="0"/>
          <c:showVal val="1"/>
          <c:showCatName val="0"/>
          <c:showSerName val="0"/>
          <c:showPercent val="0"/>
          <c:showBubbleSize val="0"/>
        </c:dLbls>
        <c:gapWidth val="65"/>
        <c:axId val="1868967152"/>
        <c:axId val="1868972976"/>
      </c:barChart>
      <c:catAx>
        <c:axId val="18689671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68972976"/>
        <c:crosses val="autoZero"/>
        <c:auto val="1"/>
        <c:lblAlgn val="ctr"/>
        <c:lblOffset val="100"/>
        <c:noMultiLvlLbl val="0"/>
      </c:catAx>
      <c:valAx>
        <c:axId val="18689729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86896715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Sheet1!$C$101:$C$102</c:f>
              <c:strCache>
                <c:ptCount val="2"/>
                <c:pt idx="0">
                  <c:v>SIM KORBA LAKA</c:v>
                </c:pt>
                <c:pt idx="1">
                  <c:v>OKT.2022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Sheet1!$B$103:$B$110</c:f>
              <c:strCache>
                <c:ptCount val="8"/>
                <c:pt idx="0">
                  <c:v>a. A</c:v>
                </c:pt>
                <c:pt idx="1">
                  <c:v>b. A  Umum</c:v>
                </c:pt>
                <c:pt idx="2">
                  <c:v>c. B I</c:v>
                </c:pt>
                <c:pt idx="3">
                  <c:v>d. B I  Umum</c:v>
                </c:pt>
                <c:pt idx="4">
                  <c:v>e. B II</c:v>
                </c:pt>
                <c:pt idx="5">
                  <c:v>f.  B II  Umum</c:v>
                </c:pt>
                <c:pt idx="6">
                  <c:v>g. C</c:v>
                </c:pt>
                <c:pt idx="7">
                  <c:v>h. Tanpa SIM</c:v>
                </c:pt>
              </c:strCache>
            </c:strRef>
          </c:cat>
          <c:val>
            <c:numRef>
              <c:f>Sheet1!$C$103:$C$110</c:f>
              <c:numCache>
                <c:formatCode>General</c:formatCode>
                <c:ptCount val="8"/>
                <c:pt idx="0">
                  <c:v>1</c:v>
                </c:pt>
                <c:pt idx="1">
                  <c:v>0</c:v>
                </c:pt>
                <c:pt idx="2">
                  <c:v>0</c:v>
                </c:pt>
                <c:pt idx="3">
                  <c:v>0</c:v>
                </c:pt>
                <c:pt idx="4">
                  <c:v>0</c:v>
                </c:pt>
                <c:pt idx="5">
                  <c:v>0</c:v>
                </c:pt>
                <c:pt idx="6">
                  <c:v>2</c:v>
                </c:pt>
                <c:pt idx="7">
                  <c:v>12</c:v>
                </c:pt>
              </c:numCache>
            </c:numRef>
          </c:val>
          <c:extLst>
            <c:ext xmlns:c16="http://schemas.microsoft.com/office/drawing/2014/chart" uri="{C3380CC4-5D6E-409C-BE32-E72D297353CC}">
              <c16:uniqueId val="{00000000-023E-49EB-8A3B-E1DD8B28E436}"/>
            </c:ext>
          </c:extLst>
        </c:ser>
        <c:ser>
          <c:idx val="1"/>
          <c:order val="1"/>
          <c:tx>
            <c:strRef>
              <c:f>Sheet1!$D$101:$D$102</c:f>
              <c:strCache>
                <c:ptCount val="2"/>
                <c:pt idx="0">
                  <c:v>SIM KORBA LAKA</c:v>
                </c:pt>
                <c:pt idx="1">
                  <c:v>NOV.2022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Sheet1!$B$103:$B$110</c:f>
              <c:strCache>
                <c:ptCount val="8"/>
                <c:pt idx="0">
                  <c:v>a. A</c:v>
                </c:pt>
                <c:pt idx="1">
                  <c:v>b. A  Umum</c:v>
                </c:pt>
                <c:pt idx="2">
                  <c:v>c. B I</c:v>
                </c:pt>
                <c:pt idx="3">
                  <c:v>d. B I  Umum</c:v>
                </c:pt>
                <c:pt idx="4">
                  <c:v>e. B II</c:v>
                </c:pt>
                <c:pt idx="5">
                  <c:v>f.  B II  Umum</c:v>
                </c:pt>
                <c:pt idx="6">
                  <c:v>g. C</c:v>
                </c:pt>
                <c:pt idx="7">
                  <c:v>h. Tanpa SIM</c:v>
                </c:pt>
              </c:strCache>
            </c:strRef>
          </c:cat>
          <c:val>
            <c:numRef>
              <c:f>Sheet1!$D$103:$D$110</c:f>
              <c:numCache>
                <c:formatCode>General</c:formatCode>
                <c:ptCount val="8"/>
                <c:pt idx="0">
                  <c:v>0</c:v>
                </c:pt>
                <c:pt idx="1">
                  <c:v>0</c:v>
                </c:pt>
                <c:pt idx="2">
                  <c:v>0</c:v>
                </c:pt>
                <c:pt idx="3">
                  <c:v>0</c:v>
                </c:pt>
                <c:pt idx="4">
                  <c:v>0</c:v>
                </c:pt>
                <c:pt idx="5">
                  <c:v>0</c:v>
                </c:pt>
                <c:pt idx="6">
                  <c:v>10</c:v>
                </c:pt>
                <c:pt idx="7">
                  <c:v>10</c:v>
                </c:pt>
              </c:numCache>
            </c:numRef>
          </c:val>
          <c:extLst>
            <c:ext xmlns:c16="http://schemas.microsoft.com/office/drawing/2014/chart" uri="{C3380CC4-5D6E-409C-BE32-E72D297353CC}">
              <c16:uniqueId val="{00000001-023E-49EB-8A3B-E1DD8B28E436}"/>
            </c:ext>
          </c:extLst>
        </c:ser>
        <c:dLbls>
          <c:dLblPos val="inEnd"/>
          <c:showLegendKey val="0"/>
          <c:showVal val="1"/>
          <c:showCatName val="0"/>
          <c:showSerName val="0"/>
          <c:showPercent val="0"/>
          <c:showBubbleSize val="0"/>
        </c:dLbls>
        <c:gapWidth val="65"/>
        <c:axId val="2087121792"/>
        <c:axId val="2087127200"/>
      </c:barChart>
      <c:catAx>
        <c:axId val="20871217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087127200"/>
        <c:crosses val="autoZero"/>
        <c:auto val="1"/>
        <c:lblAlgn val="ctr"/>
        <c:lblOffset val="100"/>
        <c:noMultiLvlLbl val="0"/>
      </c:catAx>
      <c:valAx>
        <c:axId val="20871272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871217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Sheet1!$C$21</c:f>
              <c:strCache>
                <c:ptCount val="1"/>
                <c:pt idx="0">
                  <c:v>OKT.2022</c:v>
                </c:pt>
              </c:strCache>
            </c:strRef>
          </c:tx>
          <c:spPr>
            <a:ln w="31750" cap="rnd">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Sheet1!$B$22:$B$25</c:f>
              <c:strCache>
                <c:ptCount val="4"/>
                <c:pt idx="0">
                  <c:v>00.00 - 06.00</c:v>
                </c:pt>
                <c:pt idx="1">
                  <c:v>06.00 - 12.00</c:v>
                </c:pt>
                <c:pt idx="2">
                  <c:v>12.00 - 18.00</c:v>
                </c:pt>
                <c:pt idx="3">
                  <c:v>18.00 - 00.00</c:v>
                </c:pt>
              </c:strCache>
            </c:strRef>
          </c:cat>
          <c:val>
            <c:numRef>
              <c:f>Sheet1!$C$22:$C$25</c:f>
              <c:numCache>
                <c:formatCode>General</c:formatCode>
                <c:ptCount val="4"/>
                <c:pt idx="0">
                  <c:v>4</c:v>
                </c:pt>
                <c:pt idx="1">
                  <c:v>4</c:v>
                </c:pt>
                <c:pt idx="2">
                  <c:v>1</c:v>
                </c:pt>
                <c:pt idx="3">
                  <c:v>4</c:v>
                </c:pt>
              </c:numCache>
            </c:numRef>
          </c:val>
          <c:extLst>
            <c:ext xmlns:c16="http://schemas.microsoft.com/office/drawing/2014/chart" uri="{C3380CC4-5D6E-409C-BE32-E72D297353CC}">
              <c16:uniqueId val="{00000000-2958-4A4F-9E6B-91CAB7EA57FF}"/>
            </c:ext>
          </c:extLst>
        </c:ser>
        <c:ser>
          <c:idx val="1"/>
          <c:order val="1"/>
          <c:tx>
            <c:strRef>
              <c:f>Sheet1!$D$21</c:f>
              <c:strCache>
                <c:ptCount val="1"/>
                <c:pt idx="0">
                  <c:v>NOV.2022</c:v>
                </c:pt>
              </c:strCache>
            </c:strRef>
          </c:tx>
          <c:spPr>
            <a:ln w="31750"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Sheet1!$B$22:$B$25</c:f>
              <c:strCache>
                <c:ptCount val="4"/>
                <c:pt idx="0">
                  <c:v>00.00 - 06.00</c:v>
                </c:pt>
                <c:pt idx="1">
                  <c:v>06.00 - 12.00</c:v>
                </c:pt>
                <c:pt idx="2">
                  <c:v>12.00 - 18.00</c:v>
                </c:pt>
                <c:pt idx="3">
                  <c:v>18.00 - 00.00</c:v>
                </c:pt>
              </c:strCache>
            </c:strRef>
          </c:cat>
          <c:val>
            <c:numRef>
              <c:f>Sheet1!$D$22:$D$25</c:f>
              <c:numCache>
                <c:formatCode>General</c:formatCode>
                <c:ptCount val="4"/>
                <c:pt idx="0">
                  <c:v>2</c:v>
                </c:pt>
                <c:pt idx="1">
                  <c:v>5</c:v>
                </c:pt>
                <c:pt idx="2">
                  <c:v>11</c:v>
                </c:pt>
                <c:pt idx="3">
                  <c:v>2</c:v>
                </c:pt>
              </c:numCache>
            </c:numRef>
          </c:val>
          <c:extLst>
            <c:ext xmlns:c16="http://schemas.microsoft.com/office/drawing/2014/chart" uri="{C3380CC4-5D6E-409C-BE32-E72D297353CC}">
              <c16:uniqueId val="{00000001-2958-4A4F-9E6B-91CAB7EA57FF}"/>
            </c:ext>
          </c:extLst>
        </c:ser>
        <c:dLbls>
          <c:showLegendKey val="0"/>
          <c:showVal val="1"/>
          <c:showCatName val="0"/>
          <c:showSerName val="0"/>
          <c:showPercent val="0"/>
          <c:showBubbleSize val="0"/>
        </c:dLbls>
        <c:gapWidth val="150"/>
        <c:axId val="65255296"/>
        <c:axId val="65256832"/>
      </c:barChart>
      <c:catAx>
        <c:axId val="65255296"/>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id-ID" sz="900" b="0" i="0" u="none" strike="noStrike" kern="1200" cap="all" baseline="0">
                <a:solidFill>
                  <a:schemeClr val="dk1">
                    <a:lumMod val="75000"/>
                    <a:lumOff val="25000"/>
                  </a:schemeClr>
                </a:solidFill>
                <a:latin typeface="+mn-lt"/>
                <a:ea typeface="+mn-ea"/>
                <a:cs typeface="+mn-cs"/>
              </a:defRPr>
            </a:pPr>
            <a:endParaRPr lang="en-US"/>
          </a:p>
        </c:txPr>
        <c:crossAx val="65256832"/>
        <c:crosses val="autoZero"/>
        <c:auto val="1"/>
        <c:lblAlgn val="ctr"/>
        <c:lblOffset val="100"/>
        <c:noMultiLvlLbl val="0"/>
      </c:catAx>
      <c:valAx>
        <c:axId val="652568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525529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lang="id-ID"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Sheet1!$C$33</c:f>
              <c:strCache>
                <c:ptCount val="1"/>
                <c:pt idx="0">
                  <c:v>OKT.2022</c:v>
                </c:pt>
              </c:strCache>
            </c:strRef>
          </c:tx>
          <c:spPr>
            <a:ln w="31750" cap="rnd">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Sheet1!$B$34:$B$39</c:f>
              <c:strCache>
                <c:ptCount val="6"/>
                <c:pt idx="0">
                  <c:v>SPD MOTOR</c:v>
                </c:pt>
                <c:pt idx="1">
                  <c:v>MOBIL PENUMPANG</c:v>
                </c:pt>
                <c:pt idx="2">
                  <c:v>MOBIL BEBAN/BARANG</c:v>
                </c:pt>
                <c:pt idx="3">
                  <c:v>BUS</c:v>
                </c:pt>
                <c:pt idx="4">
                  <c:v>KA/RAN SUS</c:v>
                </c:pt>
                <c:pt idx="5">
                  <c:v>NON RANMOR</c:v>
                </c:pt>
              </c:strCache>
            </c:strRef>
          </c:cat>
          <c:val>
            <c:numRef>
              <c:f>Sheet1!$C$34:$C$39</c:f>
              <c:numCache>
                <c:formatCode>General</c:formatCode>
                <c:ptCount val="6"/>
                <c:pt idx="0">
                  <c:v>15</c:v>
                </c:pt>
                <c:pt idx="1">
                  <c:v>4</c:v>
                </c:pt>
                <c:pt idx="2">
                  <c:v>3</c:v>
                </c:pt>
                <c:pt idx="3">
                  <c:v>0</c:v>
                </c:pt>
                <c:pt idx="4">
                  <c:v>2</c:v>
                </c:pt>
                <c:pt idx="5">
                  <c:v>0</c:v>
                </c:pt>
              </c:numCache>
            </c:numRef>
          </c:val>
          <c:extLst>
            <c:ext xmlns:c16="http://schemas.microsoft.com/office/drawing/2014/chart" uri="{C3380CC4-5D6E-409C-BE32-E72D297353CC}">
              <c16:uniqueId val="{00000000-F9D2-4D75-B04A-A911FD079BD0}"/>
            </c:ext>
          </c:extLst>
        </c:ser>
        <c:ser>
          <c:idx val="1"/>
          <c:order val="1"/>
          <c:tx>
            <c:strRef>
              <c:f>Sheet1!$D$33</c:f>
              <c:strCache>
                <c:ptCount val="1"/>
                <c:pt idx="0">
                  <c:v>NOV.2022</c:v>
                </c:pt>
              </c:strCache>
            </c:strRef>
          </c:tx>
          <c:spPr>
            <a:ln w="31750"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Sheet1!$B$34:$B$39</c:f>
              <c:strCache>
                <c:ptCount val="6"/>
                <c:pt idx="0">
                  <c:v>SPD MOTOR</c:v>
                </c:pt>
                <c:pt idx="1">
                  <c:v>MOBIL PENUMPANG</c:v>
                </c:pt>
                <c:pt idx="2">
                  <c:v>MOBIL BEBAN/BARANG</c:v>
                </c:pt>
                <c:pt idx="3">
                  <c:v>BUS</c:v>
                </c:pt>
                <c:pt idx="4">
                  <c:v>KA/RAN SUS</c:v>
                </c:pt>
                <c:pt idx="5">
                  <c:v>NON RANMOR</c:v>
                </c:pt>
              </c:strCache>
            </c:strRef>
          </c:cat>
          <c:val>
            <c:numRef>
              <c:f>Sheet1!$D$34:$D$39</c:f>
              <c:numCache>
                <c:formatCode>General</c:formatCode>
                <c:ptCount val="6"/>
                <c:pt idx="0">
                  <c:v>22</c:v>
                </c:pt>
                <c:pt idx="1">
                  <c:v>4</c:v>
                </c:pt>
                <c:pt idx="2">
                  <c:v>9</c:v>
                </c:pt>
                <c:pt idx="3">
                  <c:v>0</c:v>
                </c:pt>
                <c:pt idx="4">
                  <c:v>0</c:v>
                </c:pt>
                <c:pt idx="5">
                  <c:v>2</c:v>
                </c:pt>
              </c:numCache>
            </c:numRef>
          </c:val>
          <c:extLst>
            <c:ext xmlns:c16="http://schemas.microsoft.com/office/drawing/2014/chart" uri="{C3380CC4-5D6E-409C-BE32-E72D297353CC}">
              <c16:uniqueId val="{00000001-F9D2-4D75-B04A-A911FD079BD0}"/>
            </c:ext>
          </c:extLst>
        </c:ser>
        <c:dLbls>
          <c:showLegendKey val="0"/>
          <c:showVal val="1"/>
          <c:showCatName val="0"/>
          <c:showSerName val="0"/>
          <c:showPercent val="0"/>
          <c:showBubbleSize val="0"/>
        </c:dLbls>
        <c:gapWidth val="150"/>
        <c:axId val="65323392"/>
        <c:axId val="65324928"/>
      </c:barChart>
      <c:catAx>
        <c:axId val="65323392"/>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id-ID" sz="900" b="0" i="0" u="none" strike="noStrike" kern="1200" cap="all" baseline="0">
                <a:solidFill>
                  <a:schemeClr val="dk1">
                    <a:lumMod val="75000"/>
                    <a:lumOff val="25000"/>
                  </a:schemeClr>
                </a:solidFill>
                <a:latin typeface="+mn-lt"/>
                <a:ea typeface="+mn-ea"/>
                <a:cs typeface="+mn-cs"/>
              </a:defRPr>
            </a:pPr>
            <a:endParaRPr lang="en-US"/>
          </a:p>
        </c:txPr>
        <c:crossAx val="65324928"/>
        <c:crosses val="autoZero"/>
        <c:auto val="1"/>
        <c:lblAlgn val="ctr"/>
        <c:lblOffset val="100"/>
        <c:noMultiLvlLbl val="0"/>
      </c:catAx>
      <c:valAx>
        <c:axId val="653249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53233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lang="id-ID"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Sheet1!$D$60</c:f>
              <c:strCache>
                <c:ptCount val="1"/>
                <c:pt idx="0">
                  <c:v>NOV.2022</c:v>
                </c:pt>
              </c:strCache>
            </c:strRef>
          </c:tx>
          <c:spPr>
            <a:ln w="31750"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Sheet1!$B$61:$B$68</c:f>
              <c:strCache>
                <c:ptCount val="8"/>
                <c:pt idx="0">
                  <c:v>TUNGGAL</c:v>
                </c:pt>
                <c:pt idx="1">
                  <c:v> DEPAN - DEPAN </c:v>
                </c:pt>
                <c:pt idx="2">
                  <c:v>DEPAN - BELAKANG</c:v>
                </c:pt>
                <c:pt idx="3">
                  <c:v>DEPAN - SAMPING</c:v>
                </c:pt>
                <c:pt idx="4">
                  <c:v>SAMPING - SAMPING</c:v>
                </c:pt>
                <c:pt idx="5">
                  <c:v>TABRAK MANUSIA</c:v>
                </c:pt>
                <c:pt idx="6">
                  <c:v>TABRAK HEWAN</c:v>
                </c:pt>
                <c:pt idx="7">
                  <c:v>LAIN - LAIN</c:v>
                </c:pt>
              </c:strCache>
            </c:strRef>
          </c:cat>
          <c:val>
            <c:numRef>
              <c:f>Sheet1!$D$61:$D$68</c:f>
              <c:numCache>
                <c:formatCode>General</c:formatCode>
                <c:ptCount val="8"/>
                <c:pt idx="0">
                  <c:v>0</c:v>
                </c:pt>
                <c:pt idx="1">
                  <c:v>1</c:v>
                </c:pt>
                <c:pt idx="2">
                  <c:v>1</c:v>
                </c:pt>
                <c:pt idx="3">
                  <c:v>5</c:v>
                </c:pt>
                <c:pt idx="4">
                  <c:v>8</c:v>
                </c:pt>
                <c:pt idx="5">
                  <c:v>5</c:v>
                </c:pt>
                <c:pt idx="6">
                  <c:v>0</c:v>
                </c:pt>
                <c:pt idx="7">
                  <c:v>0</c:v>
                </c:pt>
              </c:numCache>
            </c:numRef>
          </c:val>
          <c:extLst>
            <c:ext xmlns:c16="http://schemas.microsoft.com/office/drawing/2014/chart" uri="{C3380CC4-5D6E-409C-BE32-E72D297353CC}">
              <c16:uniqueId val="{00000000-0C54-4B0E-8854-36826E223861}"/>
            </c:ext>
          </c:extLst>
        </c:ser>
        <c:ser>
          <c:idx val="0"/>
          <c:order val="0"/>
          <c:tx>
            <c:strRef>
              <c:f>Sheet1!$C$60</c:f>
              <c:strCache>
                <c:ptCount val="1"/>
                <c:pt idx="0">
                  <c:v>OKT.2022</c:v>
                </c:pt>
              </c:strCache>
            </c:strRef>
          </c:tx>
          <c:spPr>
            <a:ln w="31750" cap="rnd">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Sheet1!$B$61:$B$68</c:f>
              <c:strCache>
                <c:ptCount val="8"/>
                <c:pt idx="0">
                  <c:v>TUNGGAL</c:v>
                </c:pt>
                <c:pt idx="1">
                  <c:v> DEPAN - DEPAN </c:v>
                </c:pt>
                <c:pt idx="2">
                  <c:v>DEPAN - BELAKANG</c:v>
                </c:pt>
                <c:pt idx="3">
                  <c:v>DEPAN - SAMPING</c:v>
                </c:pt>
                <c:pt idx="4">
                  <c:v>SAMPING - SAMPING</c:v>
                </c:pt>
                <c:pt idx="5">
                  <c:v>TABRAK MANUSIA</c:v>
                </c:pt>
                <c:pt idx="6">
                  <c:v>TABRAK HEWAN</c:v>
                </c:pt>
                <c:pt idx="7">
                  <c:v>LAIN - LAIN</c:v>
                </c:pt>
              </c:strCache>
            </c:strRef>
          </c:cat>
          <c:val>
            <c:numRef>
              <c:f>Sheet1!$C$61:$C$68</c:f>
              <c:numCache>
                <c:formatCode>General</c:formatCode>
                <c:ptCount val="8"/>
                <c:pt idx="0">
                  <c:v>1</c:v>
                </c:pt>
                <c:pt idx="1">
                  <c:v>5</c:v>
                </c:pt>
                <c:pt idx="2">
                  <c:v>4</c:v>
                </c:pt>
                <c:pt idx="3">
                  <c:v>2</c:v>
                </c:pt>
                <c:pt idx="4">
                  <c:v>1</c:v>
                </c:pt>
                <c:pt idx="5">
                  <c:v>0</c:v>
                </c:pt>
                <c:pt idx="6">
                  <c:v>0</c:v>
                </c:pt>
                <c:pt idx="7">
                  <c:v>0</c:v>
                </c:pt>
              </c:numCache>
            </c:numRef>
          </c:val>
          <c:extLst>
            <c:ext xmlns:c16="http://schemas.microsoft.com/office/drawing/2014/chart" uri="{C3380CC4-5D6E-409C-BE32-E72D297353CC}">
              <c16:uniqueId val="{00000001-0C54-4B0E-8854-36826E223861}"/>
            </c:ext>
          </c:extLst>
        </c:ser>
        <c:dLbls>
          <c:showLegendKey val="0"/>
          <c:showVal val="0"/>
          <c:showCatName val="0"/>
          <c:showSerName val="0"/>
          <c:showPercent val="0"/>
          <c:showBubbleSize val="0"/>
        </c:dLbls>
        <c:gapWidth val="150"/>
        <c:axId val="65422464"/>
        <c:axId val="65424000"/>
      </c:barChart>
      <c:catAx>
        <c:axId val="65422464"/>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id-ID" sz="900" b="0" i="0" u="none" strike="noStrike" kern="1200" cap="all" baseline="0">
                <a:solidFill>
                  <a:schemeClr val="dk1">
                    <a:lumMod val="75000"/>
                    <a:lumOff val="25000"/>
                  </a:schemeClr>
                </a:solidFill>
                <a:latin typeface="+mn-lt"/>
                <a:ea typeface="+mn-ea"/>
                <a:cs typeface="+mn-cs"/>
              </a:defRPr>
            </a:pPr>
            <a:endParaRPr lang="en-US"/>
          </a:p>
        </c:txPr>
        <c:crossAx val="65424000"/>
        <c:crosses val="autoZero"/>
        <c:auto val="1"/>
        <c:lblAlgn val="ctr"/>
        <c:lblOffset val="100"/>
        <c:noMultiLvlLbl val="0"/>
      </c:catAx>
      <c:valAx>
        <c:axId val="654240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542246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lang="id-ID"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Sheet1!$C$72</c:f>
              <c:strCache>
                <c:ptCount val="1"/>
                <c:pt idx="0">
                  <c:v>OKT.2022</c:v>
                </c:pt>
              </c:strCache>
            </c:strRef>
          </c:tx>
          <c:spPr>
            <a:ln w="31750" cap="rnd">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Sheet1!$B$73:$B$87</c:f>
              <c:strCache>
                <c:ptCount val="15"/>
                <c:pt idx="0">
                  <c:v>BELOK</c:v>
                </c:pt>
                <c:pt idx="1">
                  <c:v>PINDAH LAJUR</c:v>
                </c:pt>
                <c:pt idx="2">
                  <c:v>JAGA JARAK</c:v>
                </c:pt>
                <c:pt idx="3">
                  <c:v>KECEPATAN TINGGI</c:v>
                </c:pt>
                <c:pt idx="4">
                  <c:v>MENGANTUK</c:v>
                </c:pt>
                <c:pt idx="5">
                  <c:v>MABUK</c:v>
                </c:pt>
                <c:pt idx="6">
                  <c:v>MELAWAN ARUS</c:v>
                </c:pt>
                <c:pt idx="7">
                  <c:v>MELANGGAR LAMPU LL</c:v>
                </c:pt>
                <c:pt idx="8">
                  <c:v>MENDAHULUI</c:v>
                </c:pt>
                <c:pt idx="9">
                  <c:v>PEJALAN KAKI</c:v>
                </c:pt>
                <c:pt idx="10">
                  <c:v>SAKIT/TDK KONSENTRASI</c:v>
                </c:pt>
                <c:pt idx="11">
                  <c:v>MENEROBOS PALANG PINTU</c:v>
                </c:pt>
                <c:pt idx="12">
                  <c:v>MUATAN JATUH</c:v>
                </c:pt>
                <c:pt idx="13">
                  <c:v>MEMBUKA PINTU</c:v>
                </c:pt>
                <c:pt idx="14">
                  <c:v>PRIORITAS JALAN</c:v>
                </c:pt>
              </c:strCache>
            </c:strRef>
          </c:cat>
          <c:val>
            <c:numRef>
              <c:f>Sheet1!$C$73:$C$87</c:f>
              <c:numCache>
                <c:formatCode>General</c:formatCode>
                <c:ptCount val="15"/>
                <c:pt idx="0">
                  <c:v>1</c:v>
                </c:pt>
                <c:pt idx="1">
                  <c:v>2</c:v>
                </c:pt>
                <c:pt idx="2">
                  <c:v>5</c:v>
                </c:pt>
                <c:pt idx="3">
                  <c:v>0</c:v>
                </c:pt>
                <c:pt idx="4">
                  <c:v>0</c:v>
                </c:pt>
                <c:pt idx="5">
                  <c:v>0</c:v>
                </c:pt>
                <c:pt idx="6">
                  <c:v>0</c:v>
                </c:pt>
                <c:pt idx="7">
                  <c:v>0</c:v>
                </c:pt>
                <c:pt idx="8">
                  <c:v>1</c:v>
                </c:pt>
                <c:pt idx="9">
                  <c:v>1</c:v>
                </c:pt>
                <c:pt idx="10">
                  <c:v>2</c:v>
                </c:pt>
                <c:pt idx="11">
                  <c:v>1</c:v>
                </c:pt>
                <c:pt idx="12">
                  <c:v>0</c:v>
                </c:pt>
                <c:pt idx="13">
                  <c:v>0</c:v>
                </c:pt>
                <c:pt idx="14">
                  <c:v>0</c:v>
                </c:pt>
              </c:numCache>
            </c:numRef>
          </c:val>
          <c:extLst>
            <c:ext xmlns:c16="http://schemas.microsoft.com/office/drawing/2014/chart" uri="{C3380CC4-5D6E-409C-BE32-E72D297353CC}">
              <c16:uniqueId val="{00000000-0CA9-46B9-B3B5-790844405DD3}"/>
            </c:ext>
          </c:extLst>
        </c:ser>
        <c:ser>
          <c:idx val="1"/>
          <c:order val="1"/>
          <c:tx>
            <c:strRef>
              <c:f>Sheet1!$D$72</c:f>
              <c:strCache>
                <c:ptCount val="1"/>
                <c:pt idx="0">
                  <c:v>NOV.2022</c:v>
                </c:pt>
              </c:strCache>
            </c:strRef>
          </c:tx>
          <c:spPr>
            <a:ln w="31750"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Sheet1!$B$73:$B$87</c:f>
              <c:strCache>
                <c:ptCount val="15"/>
                <c:pt idx="0">
                  <c:v>BELOK</c:v>
                </c:pt>
                <c:pt idx="1">
                  <c:v>PINDAH LAJUR</c:v>
                </c:pt>
                <c:pt idx="2">
                  <c:v>JAGA JARAK</c:v>
                </c:pt>
                <c:pt idx="3">
                  <c:v>KECEPATAN TINGGI</c:v>
                </c:pt>
                <c:pt idx="4">
                  <c:v>MENGANTUK</c:v>
                </c:pt>
                <c:pt idx="5">
                  <c:v>MABUK</c:v>
                </c:pt>
                <c:pt idx="6">
                  <c:v>MELAWAN ARUS</c:v>
                </c:pt>
                <c:pt idx="7">
                  <c:v>MELANGGAR LAMPU LL</c:v>
                </c:pt>
                <c:pt idx="8">
                  <c:v>MENDAHULUI</c:v>
                </c:pt>
                <c:pt idx="9">
                  <c:v>PEJALAN KAKI</c:v>
                </c:pt>
                <c:pt idx="10">
                  <c:v>SAKIT/TDK KONSENTRASI</c:v>
                </c:pt>
                <c:pt idx="11">
                  <c:v>MENEROBOS PALANG PINTU</c:v>
                </c:pt>
                <c:pt idx="12">
                  <c:v>MUATAN JATUH</c:v>
                </c:pt>
                <c:pt idx="13">
                  <c:v>MEMBUKA PINTU</c:v>
                </c:pt>
                <c:pt idx="14">
                  <c:v>PRIORITAS JALAN</c:v>
                </c:pt>
              </c:strCache>
            </c:strRef>
          </c:cat>
          <c:val>
            <c:numRef>
              <c:f>Sheet1!$D$73:$D$87</c:f>
              <c:numCache>
                <c:formatCode>General</c:formatCode>
                <c:ptCount val="15"/>
                <c:pt idx="0">
                  <c:v>1</c:v>
                </c:pt>
                <c:pt idx="1">
                  <c:v>8</c:v>
                </c:pt>
                <c:pt idx="2">
                  <c:v>1</c:v>
                </c:pt>
                <c:pt idx="3">
                  <c:v>0</c:v>
                </c:pt>
                <c:pt idx="4">
                  <c:v>0</c:v>
                </c:pt>
                <c:pt idx="5">
                  <c:v>0</c:v>
                </c:pt>
                <c:pt idx="6">
                  <c:v>0</c:v>
                </c:pt>
                <c:pt idx="7">
                  <c:v>2</c:v>
                </c:pt>
                <c:pt idx="8">
                  <c:v>3</c:v>
                </c:pt>
                <c:pt idx="9">
                  <c:v>5</c:v>
                </c:pt>
                <c:pt idx="10">
                  <c:v>0</c:v>
                </c:pt>
                <c:pt idx="11">
                  <c:v>0</c:v>
                </c:pt>
                <c:pt idx="12">
                  <c:v>0</c:v>
                </c:pt>
                <c:pt idx="13">
                  <c:v>0</c:v>
                </c:pt>
                <c:pt idx="14">
                  <c:v>0</c:v>
                </c:pt>
              </c:numCache>
            </c:numRef>
          </c:val>
          <c:extLst>
            <c:ext xmlns:c16="http://schemas.microsoft.com/office/drawing/2014/chart" uri="{C3380CC4-5D6E-409C-BE32-E72D297353CC}">
              <c16:uniqueId val="{00000001-0CA9-46B9-B3B5-790844405DD3}"/>
            </c:ext>
          </c:extLst>
        </c:ser>
        <c:dLbls>
          <c:showLegendKey val="0"/>
          <c:showVal val="1"/>
          <c:showCatName val="0"/>
          <c:showSerName val="0"/>
          <c:showPercent val="0"/>
          <c:showBubbleSize val="0"/>
        </c:dLbls>
        <c:gapWidth val="150"/>
        <c:axId val="65596800"/>
        <c:axId val="65623168"/>
      </c:barChart>
      <c:catAx>
        <c:axId val="65596800"/>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id-ID" sz="900" b="0" i="0" u="none" strike="noStrike" kern="1200" cap="all" baseline="0">
                <a:solidFill>
                  <a:schemeClr val="dk1">
                    <a:lumMod val="75000"/>
                    <a:lumOff val="25000"/>
                  </a:schemeClr>
                </a:solidFill>
                <a:latin typeface="+mn-lt"/>
                <a:ea typeface="+mn-ea"/>
                <a:cs typeface="+mn-cs"/>
              </a:defRPr>
            </a:pPr>
            <a:endParaRPr lang="en-US"/>
          </a:p>
        </c:txPr>
        <c:crossAx val="65623168"/>
        <c:crosses val="autoZero"/>
        <c:auto val="1"/>
        <c:lblAlgn val="ctr"/>
        <c:lblOffset val="100"/>
        <c:noMultiLvlLbl val="0"/>
      </c:catAx>
      <c:valAx>
        <c:axId val="656231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559680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lang="id-ID"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Sheet1!$C$21</c:f>
              <c:strCache>
                <c:ptCount val="1"/>
                <c:pt idx="0">
                  <c:v>OKT.2022</c:v>
                </c:pt>
              </c:strCache>
            </c:strRef>
          </c:tx>
          <c:spPr>
            <a:ln w="31750" cap="rnd">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Sheet1!$B$22:$B$25</c:f>
              <c:strCache>
                <c:ptCount val="4"/>
                <c:pt idx="0">
                  <c:v>00.00 - 06.00</c:v>
                </c:pt>
                <c:pt idx="1">
                  <c:v>06.00 - 12.00</c:v>
                </c:pt>
                <c:pt idx="2">
                  <c:v>12.00 - 18.00</c:v>
                </c:pt>
                <c:pt idx="3">
                  <c:v>18.00 - 00.00</c:v>
                </c:pt>
              </c:strCache>
            </c:strRef>
          </c:cat>
          <c:val>
            <c:numRef>
              <c:f>Sheet1!$C$22:$C$25</c:f>
              <c:numCache>
                <c:formatCode>General</c:formatCode>
                <c:ptCount val="4"/>
                <c:pt idx="0">
                  <c:v>22</c:v>
                </c:pt>
                <c:pt idx="1">
                  <c:v>36</c:v>
                </c:pt>
                <c:pt idx="2">
                  <c:v>29</c:v>
                </c:pt>
                <c:pt idx="3">
                  <c:v>21</c:v>
                </c:pt>
              </c:numCache>
            </c:numRef>
          </c:val>
          <c:extLst>
            <c:ext xmlns:c16="http://schemas.microsoft.com/office/drawing/2014/chart" uri="{C3380CC4-5D6E-409C-BE32-E72D297353CC}">
              <c16:uniqueId val="{00000000-A780-4C48-8045-0582EA939216}"/>
            </c:ext>
          </c:extLst>
        </c:ser>
        <c:ser>
          <c:idx val="1"/>
          <c:order val="1"/>
          <c:tx>
            <c:strRef>
              <c:f>Sheet1!$D$21</c:f>
              <c:strCache>
                <c:ptCount val="1"/>
                <c:pt idx="0">
                  <c:v>NOV.2022</c:v>
                </c:pt>
              </c:strCache>
            </c:strRef>
          </c:tx>
          <c:spPr>
            <a:ln w="31750"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Sheet1!$B$22:$B$25</c:f>
              <c:strCache>
                <c:ptCount val="4"/>
                <c:pt idx="0">
                  <c:v>00.00 - 06.00</c:v>
                </c:pt>
                <c:pt idx="1">
                  <c:v>06.00 - 12.00</c:v>
                </c:pt>
                <c:pt idx="2">
                  <c:v>12.00 - 18.00</c:v>
                </c:pt>
                <c:pt idx="3">
                  <c:v>18.00 - 00.00</c:v>
                </c:pt>
              </c:strCache>
            </c:strRef>
          </c:cat>
          <c:val>
            <c:numRef>
              <c:f>Sheet1!$D$22:$D$25</c:f>
              <c:numCache>
                <c:formatCode>General</c:formatCode>
                <c:ptCount val="4"/>
                <c:pt idx="0">
                  <c:v>8</c:v>
                </c:pt>
                <c:pt idx="1">
                  <c:v>35</c:v>
                </c:pt>
                <c:pt idx="2">
                  <c:v>39</c:v>
                </c:pt>
                <c:pt idx="3">
                  <c:v>43</c:v>
                </c:pt>
              </c:numCache>
            </c:numRef>
          </c:val>
          <c:extLst>
            <c:ext xmlns:c16="http://schemas.microsoft.com/office/drawing/2014/chart" uri="{C3380CC4-5D6E-409C-BE32-E72D297353CC}">
              <c16:uniqueId val="{00000001-A780-4C48-8045-0582EA939216}"/>
            </c:ext>
          </c:extLst>
        </c:ser>
        <c:dLbls>
          <c:showLegendKey val="0"/>
          <c:showVal val="1"/>
          <c:showCatName val="0"/>
          <c:showSerName val="0"/>
          <c:showPercent val="0"/>
          <c:showBubbleSize val="0"/>
        </c:dLbls>
        <c:gapWidth val="150"/>
        <c:axId val="65255296"/>
        <c:axId val="65256832"/>
      </c:barChart>
      <c:catAx>
        <c:axId val="65255296"/>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id-ID" sz="900" b="0" i="0" u="none" strike="noStrike" kern="1200" cap="all" baseline="0">
                <a:solidFill>
                  <a:schemeClr val="dk1">
                    <a:lumMod val="75000"/>
                    <a:lumOff val="25000"/>
                  </a:schemeClr>
                </a:solidFill>
                <a:latin typeface="+mn-lt"/>
                <a:ea typeface="+mn-ea"/>
                <a:cs typeface="+mn-cs"/>
              </a:defRPr>
            </a:pPr>
            <a:endParaRPr lang="en-US"/>
          </a:p>
        </c:txPr>
        <c:crossAx val="65256832"/>
        <c:crosses val="autoZero"/>
        <c:auto val="1"/>
        <c:lblAlgn val="ctr"/>
        <c:lblOffset val="100"/>
        <c:noMultiLvlLbl val="0"/>
      </c:catAx>
      <c:valAx>
        <c:axId val="652568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525529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lang="id-ID"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Sheet1!$C$33</c:f>
              <c:strCache>
                <c:ptCount val="1"/>
                <c:pt idx="0">
                  <c:v>OKT.2022</c:v>
                </c:pt>
              </c:strCache>
            </c:strRef>
          </c:tx>
          <c:spPr>
            <a:ln w="31750" cap="rnd">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Sheet1!$B$34:$B$39</c:f>
              <c:strCache>
                <c:ptCount val="6"/>
                <c:pt idx="0">
                  <c:v>SPD MOTOR</c:v>
                </c:pt>
                <c:pt idx="1">
                  <c:v>MOBIL PENUMPANG</c:v>
                </c:pt>
                <c:pt idx="2">
                  <c:v>MOBIL BEBAN/BARANG</c:v>
                </c:pt>
                <c:pt idx="3">
                  <c:v>BUS</c:v>
                </c:pt>
                <c:pt idx="4">
                  <c:v>KA/RAN SUS</c:v>
                </c:pt>
                <c:pt idx="5">
                  <c:v>NON RANMOR</c:v>
                </c:pt>
              </c:strCache>
            </c:strRef>
          </c:cat>
          <c:val>
            <c:numRef>
              <c:f>Sheet1!$C$34:$C$39</c:f>
              <c:numCache>
                <c:formatCode>General</c:formatCode>
                <c:ptCount val="6"/>
                <c:pt idx="0">
                  <c:v>159</c:v>
                </c:pt>
                <c:pt idx="1">
                  <c:v>34</c:v>
                </c:pt>
                <c:pt idx="2">
                  <c:v>9</c:v>
                </c:pt>
                <c:pt idx="3">
                  <c:v>0</c:v>
                </c:pt>
                <c:pt idx="4">
                  <c:v>3</c:v>
                </c:pt>
                <c:pt idx="5">
                  <c:v>4</c:v>
                </c:pt>
              </c:numCache>
            </c:numRef>
          </c:val>
          <c:extLst>
            <c:ext xmlns:c16="http://schemas.microsoft.com/office/drawing/2014/chart" uri="{C3380CC4-5D6E-409C-BE32-E72D297353CC}">
              <c16:uniqueId val="{00000000-945F-4DC8-9B12-D4042E09B785}"/>
            </c:ext>
          </c:extLst>
        </c:ser>
        <c:ser>
          <c:idx val="1"/>
          <c:order val="1"/>
          <c:tx>
            <c:strRef>
              <c:f>Sheet1!$D$33</c:f>
              <c:strCache>
                <c:ptCount val="1"/>
                <c:pt idx="0">
                  <c:v>NOV.2022</c:v>
                </c:pt>
              </c:strCache>
            </c:strRef>
          </c:tx>
          <c:spPr>
            <a:ln w="31750"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Sheet1!$B$34:$B$39</c:f>
              <c:strCache>
                <c:ptCount val="6"/>
                <c:pt idx="0">
                  <c:v>SPD MOTOR</c:v>
                </c:pt>
                <c:pt idx="1">
                  <c:v>MOBIL PENUMPANG</c:v>
                </c:pt>
                <c:pt idx="2">
                  <c:v>MOBIL BEBAN/BARANG</c:v>
                </c:pt>
                <c:pt idx="3">
                  <c:v>BUS</c:v>
                </c:pt>
                <c:pt idx="4">
                  <c:v>KA/RAN SUS</c:v>
                </c:pt>
                <c:pt idx="5">
                  <c:v>NON RANMOR</c:v>
                </c:pt>
              </c:strCache>
            </c:strRef>
          </c:cat>
          <c:val>
            <c:numRef>
              <c:f>Sheet1!$D$34:$D$39</c:f>
              <c:numCache>
                <c:formatCode>General</c:formatCode>
                <c:ptCount val="6"/>
                <c:pt idx="0">
                  <c:v>188</c:v>
                </c:pt>
                <c:pt idx="1">
                  <c:v>30</c:v>
                </c:pt>
                <c:pt idx="2">
                  <c:v>18</c:v>
                </c:pt>
                <c:pt idx="3">
                  <c:v>1</c:v>
                </c:pt>
                <c:pt idx="4">
                  <c:v>0</c:v>
                </c:pt>
                <c:pt idx="5">
                  <c:v>4</c:v>
                </c:pt>
              </c:numCache>
            </c:numRef>
          </c:val>
          <c:extLst>
            <c:ext xmlns:c16="http://schemas.microsoft.com/office/drawing/2014/chart" uri="{C3380CC4-5D6E-409C-BE32-E72D297353CC}">
              <c16:uniqueId val="{00000001-945F-4DC8-9B12-D4042E09B785}"/>
            </c:ext>
          </c:extLst>
        </c:ser>
        <c:dLbls>
          <c:showLegendKey val="0"/>
          <c:showVal val="1"/>
          <c:showCatName val="0"/>
          <c:showSerName val="0"/>
          <c:showPercent val="0"/>
          <c:showBubbleSize val="0"/>
        </c:dLbls>
        <c:gapWidth val="150"/>
        <c:axId val="65323392"/>
        <c:axId val="65324928"/>
      </c:barChart>
      <c:catAx>
        <c:axId val="65323392"/>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id-ID" sz="900" b="0" i="0" u="none" strike="noStrike" kern="1200" cap="all" baseline="0">
                <a:solidFill>
                  <a:schemeClr val="dk1">
                    <a:lumMod val="75000"/>
                    <a:lumOff val="25000"/>
                  </a:schemeClr>
                </a:solidFill>
                <a:latin typeface="+mn-lt"/>
                <a:ea typeface="+mn-ea"/>
                <a:cs typeface="+mn-cs"/>
              </a:defRPr>
            </a:pPr>
            <a:endParaRPr lang="en-US"/>
          </a:p>
        </c:txPr>
        <c:crossAx val="65324928"/>
        <c:crosses val="autoZero"/>
        <c:auto val="1"/>
        <c:lblAlgn val="ctr"/>
        <c:lblOffset val="100"/>
        <c:noMultiLvlLbl val="0"/>
      </c:catAx>
      <c:valAx>
        <c:axId val="653249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53233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lang="id-ID"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Sheet1!$C$48</c:f>
              <c:strCache>
                <c:ptCount val="1"/>
                <c:pt idx="0">
                  <c:v>OKT.2022</c:v>
                </c:pt>
              </c:strCache>
            </c:strRef>
          </c:tx>
          <c:spPr>
            <a:ln w="31750" cap="rnd">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Sheet1!$B$49:$B$55</c:f>
              <c:strCache>
                <c:ptCount val="7"/>
                <c:pt idx="0">
                  <c:v>PNS</c:v>
                </c:pt>
                <c:pt idx="1">
                  <c:v>SWASTA</c:v>
                </c:pt>
                <c:pt idx="2">
                  <c:v>MAHASISWA</c:v>
                </c:pt>
                <c:pt idx="3">
                  <c:v>PELAJAR</c:v>
                </c:pt>
                <c:pt idx="4">
                  <c:v>TNI</c:v>
                </c:pt>
                <c:pt idx="5">
                  <c:v>POLRI</c:v>
                </c:pt>
                <c:pt idx="6">
                  <c:v>LAIN - LAIN</c:v>
                </c:pt>
              </c:strCache>
            </c:strRef>
          </c:cat>
          <c:val>
            <c:numRef>
              <c:f>Sheet1!$C$49:$C$55</c:f>
              <c:numCache>
                <c:formatCode>General</c:formatCode>
                <c:ptCount val="7"/>
                <c:pt idx="0">
                  <c:v>2</c:v>
                </c:pt>
                <c:pt idx="1">
                  <c:v>116</c:v>
                </c:pt>
                <c:pt idx="2">
                  <c:v>7</c:v>
                </c:pt>
                <c:pt idx="3">
                  <c:v>15</c:v>
                </c:pt>
                <c:pt idx="4">
                  <c:v>1</c:v>
                </c:pt>
                <c:pt idx="5">
                  <c:v>1</c:v>
                </c:pt>
                <c:pt idx="6">
                  <c:v>2</c:v>
                </c:pt>
              </c:numCache>
            </c:numRef>
          </c:val>
          <c:extLst>
            <c:ext xmlns:c16="http://schemas.microsoft.com/office/drawing/2014/chart" uri="{C3380CC4-5D6E-409C-BE32-E72D297353CC}">
              <c16:uniqueId val="{00000000-DD74-4E23-9F7D-8CF3BFAE5443}"/>
            </c:ext>
          </c:extLst>
        </c:ser>
        <c:ser>
          <c:idx val="1"/>
          <c:order val="1"/>
          <c:tx>
            <c:strRef>
              <c:f>Sheet1!$D$48</c:f>
              <c:strCache>
                <c:ptCount val="1"/>
                <c:pt idx="0">
                  <c:v>NOV.2022</c:v>
                </c:pt>
              </c:strCache>
            </c:strRef>
          </c:tx>
          <c:spPr>
            <a:ln w="31750"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Sheet1!$B$49:$B$55</c:f>
              <c:strCache>
                <c:ptCount val="7"/>
                <c:pt idx="0">
                  <c:v>PNS</c:v>
                </c:pt>
                <c:pt idx="1">
                  <c:v>SWASTA</c:v>
                </c:pt>
                <c:pt idx="2">
                  <c:v>MAHASISWA</c:v>
                </c:pt>
                <c:pt idx="3">
                  <c:v>PELAJAR</c:v>
                </c:pt>
                <c:pt idx="4">
                  <c:v>TNI</c:v>
                </c:pt>
                <c:pt idx="5">
                  <c:v>POLRI</c:v>
                </c:pt>
                <c:pt idx="6">
                  <c:v>LAIN - LAIN</c:v>
                </c:pt>
              </c:strCache>
            </c:strRef>
          </c:cat>
          <c:val>
            <c:numRef>
              <c:f>Sheet1!$D$49:$D$55</c:f>
              <c:numCache>
                <c:formatCode>General</c:formatCode>
                <c:ptCount val="7"/>
                <c:pt idx="0">
                  <c:v>1</c:v>
                </c:pt>
                <c:pt idx="1">
                  <c:v>121</c:v>
                </c:pt>
                <c:pt idx="2">
                  <c:v>17</c:v>
                </c:pt>
                <c:pt idx="3">
                  <c:v>24</c:v>
                </c:pt>
                <c:pt idx="4">
                  <c:v>0</c:v>
                </c:pt>
                <c:pt idx="5">
                  <c:v>1</c:v>
                </c:pt>
                <c:pt idx="6">
                  <c:v>2</c:v>
                </c:pt>
              </c:numCache>
            </c:numRef>
          </c:val>
          <c:extLst>
            <c:ext xmlns:c16="http://schemas.microsoft.com/office/drawing/2014/chart" uri="{C3380CC4-5D6E-409C-BE32-E72D297353CC}">
              <c16:uniqueId val="{00000001-DD74-4E23-9F7D-8CF3BFAE5443}"/>
            </c:ext>
          </c:extLst>
        </c:ser>
        <c:dLbls>
          <c:showLegendKey val="0"/>
          <c:showVal val="1"/>
          <c:showCatName val="0"/>
          <c:showSerName val="0"/>
          <c:showPercent val="0"/>
          <c:showBubbleSize val="0"/>
        </c:dLbls>
        <c:gapWidth val="150"/>
        <c:axId val="65358464"/>
        <c:axId val="65409408"/>
      </c:barChart>
      <c:catAx>
        <c:axId val="65358464"/>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id-ID" sz="900" b="0" i="0" u="none" strike="noStrike" kern="1200" cap="all" baseline="0">
                <a:solidFill>
                  <a:schemeClr val="dk1">
                    <a:lumMod val="75000"/>
                    <a:lumOff val="25000"/>
                  </a:schemeClr>
                </a:solidFill>
                <a:latin typeface="+mn-lt"/>
                <a:ea typeface="+mn-ea"/>
                <a:cs typeface="+mn-cs"/>
              </a:defRPr>
            </a:pPr>
            <a:endParaRPr lang="en-US"/>
          </a:p>
        </c:txPr>
        <c:crossAx val="65409408"/>
        <c:crosses val="autoZero"/>
        <c:auto val="1"/>
        <c:lblAlgn val="ctr"/>
        <c:lblOffset val="100"/>
        <c:noMultiLvlLbl val="0"/>
      </c:catAx>
      <c:valAx>
        <c:axId val="654094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535846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lang="id-ID"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Sheet1!$C$91:$C$92</c:f>
              <c:strCache>
                <c:ptCount val="2"/>
                <c:pt idx="0">
                  <c:v>UMUR KORBAN LAKA</c:v>
                </c:pt>
                <c:pt idx="1">
                  <c:v>OKT.2022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Sheet1!$B$93:$B$97</c:f>
              <c:strCache>
                <c:ptCount val="5"/>
                <c:pt idx="0">
                  <c:v>a. &lt; 16 Tahun</c:v>
                </c:pt>
                <c:pt idx="1">
                  <c:v>b. 17 - 20 Tahun</c:v>
                </c:pt>
                <c:pt idx="2">
                  <c:v>c. 21 - 30 Tahun</c:v>
                </c:pt>
                <c:pt idx="3">
                  <c:v>d. 31 - 50 Tahun</c:v>
                </c:pt>
                <c:pt idx="4">
                  <c:v>e.  &gt;  50 Tahun</c:v>
                </c:pt>
              </c:strCache>
            </c:strRef>
          </c:cat>
          <c:val>
            <c:numRef>
              <c:f>Sheet1!$C$93:$C$97</c:f>
              <c:numCache>
                <c:formatCode>General</c:formatCode>
                <c:ptCount val="5"/>
                <c:pt idx="0">
                  <c:v>14</c:v>
                </c:pt>
                <c:pt idx="1">
                  <c:v>10</c:v>
                </c:pt>
                <c:pt idx="2">
                  <c:v>31</c:v>
                </c:pt>
                <c:pt idx="3">
                  <c:v>49</c:v>
                </c:pt>
                <c:pt idx="4">
                  <c:v>39</c:v>
                </c:pt>
              </c:numCache>
            </c:numRef>
          </c:val>
          <c:extLst>
            <c:ext xmlns:c16="http://schemas.microsoft.com/office/drawing/2014/chart" uri="{C3380CC4-5D6E-409C-BE32-E72D297353CC}">
              <c16:uniqueId val="{00000000-A1EC-4107-9D58-076AF8512409}"/>
            </c:ext>
          </c:extLst>
        </c:ser>
        <c:ser>
          <c:idx val="1"/>
          <c:order val="1"/>
          <c:tx>
            <c:strRef>
              <c:f>Sheet1!$D$91:$D$92</c:f>
              <c:strCache>
                <c:ptCount val="2"/>
                <c:pt idx="0">
                  <c:v>UMUR KORBAN LAKA</c:v>
                </c:pt>
                <c:pt idx="1">
                  <c:v>NOV.2022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Sheet1!$B$93:$B$97</c:f>
              <c:strCache>
                <c:ptCount val="5"/>
                <c:pt idx="0">
                  <c:v>a. &lt; 16 Tahun</c:v>
                </c:pt>
                <c:pt idx="1">
                  <c:v>b. 17 - 20 Tahun</c:v>
                </c:pt>
                <c:pt idx="2">
                  <c:v>c. 21 - 30 Tahun</c:v>
                </c:pt>
                <c:pt idx="3">
                  <c:v>d. 31 - 50 Tahun</c:v>
                </c:pt>
                <c:pt idx="4">
                  <c:v>e.  &gt;  50 Tahun</c:v>
                </c:pt>
              </c:strCache>
            </c:strRef>
          </c:cat>
          <c:val>
            <c:numRef>
              <c:f>Sheet1!$D$93:$D$97</c:f>
              <c:numCache>
                <c:formatCode>General</c:formatCode>
                <c:ptCount val="5"/>
                <c:pt idx="0">
                  <c:v>17</c:v>
                </c:pt>
                <c:pt idx="1">
                  <c:v>22</c:v>
                </c:pt>
                <c:pt idx="2">
                  <c:v>41</c:v>
                </c:pt>
                <c:pt idx="3">
                  <c:v>44</c:v>
                </c:pt>
                <c:pt idx="4">
                  <c:v>41</c:v>
                </c:pt>
              </c:numCache>
            </c:numRef>
          </c:val>
          <c:extLst>
            <c:ext xmlns:c16="http://schemas.microsoft.com/office/drawing/2014/chart" uri="{C3380CC4-5D6E-409C-BE32-E72D297353CC}">
              <c16:uniqueId val="{00000001-A1EC-4107-9D58-076AF8512409}"/>
            </c:ext>
          </c:extLst>
        </c:ser>
        <c:dLbls>
          <c:dLblPos val="inEnd"/>
          <c:showLegendKey val="0"/>
          <c:showVal val="1"/>
          <c:showCatName val="0"/>
          <c:showSerName val="0"/>
          <c:showPercent val="0"/>
          <c:showBubbleSize val="0"/>
        </c:dLbls>
        <c:gapWidth val="65"/>
        <c:axId val="1868967152"/>
        <c:axId val="1868972976"/>
      </c:barChart>
      <c:catAx>
        <c:axId val="18689671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68972976"/>
        <c:crosses val="autoZero"/>
        <c:auto val="1"/>
        <c:lblAlgn val="ctr"/>
        <c:lblOffset val="100"/>
        <c:noMultiLvlLbl val="0"/>
      </c:catAx>
      <c:valAx>
        <c:axId val="18689729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86896715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Sheet1!$C$101:$C$102</c:f>
              <c:strCache>
                <c:ptCount val="2"/>
                <c:pt idx="0">
                  <c:v>SIM KORBA LAKA</c:v>
                </c:pt>
                <c:pt idx="1">
                  <c:v>OKT.2022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Sheet1!$B$103:$B$110</c:f>
              <c:strCache>
                <c:ptCount val="8"/>
                <c:pt idx="0">
                  <c:v>a. A</c:v>
                </c:pt>
                <c:pt idx="1">
                  <c:v>b. A  Umum</c:v>
                </c:pt>
                <c:pt idx="2">
                  <c:v>c. B I</c:v>
                </c:pt>
                <c:pt idx="3">
                  <c:v>d. B I  Umum</c:v>
                </c:pt>
                <c:pt idx="4">
                  <c:v>e. B II</c:v>
                </c:pt>
                <c:pt idx="5">
                  <c:v>f.  B II  Umum</c:v>
                </c:pt>
                <c:pt idx="6">
                  <c:v>g. C</c:v>
                </c:pt>
                <c:pt idx="7">
                  <c:v>h. Tanpa SIM</c:v>
                </c:pt>
              </c:strCache>
            </c:strRef>
          </c:cat>
          <c:val>
            <c:numRef>
              <c:f>Sheet1!$C$103:$C$110</c:f>
              <c:numCache>
                <c:formatCode>General</c:formatCode>
                <c:ptCount val="8"/>
                <c:pt idx="0">
                  <c:v>1</c:v>
                </c:pt>
                <c:pt idx="1">
                  <c:v>0</c:v>
                </c:pt>
                <c:pt idx="2">
                  <c:v>1</c:v>
                </c:pt>
                <c:pt idx="3">
                  <c:v>0</c:v>
                </c:pt>
                <c:pt idx="4">
                  <c:v>0</c:v>
                </c:pt>
                <c:pt idx="5">
                  <c:v>0</c:v>
                </c:pt>
                <c:pt idx="6">
                  <c:v>65</c:v>
                </c:pt>
                <c:pt idx="7">
                  <c:v>77</c:v>
                </c:pt>
              </c:numCache>
            </c:numRef>
          </c:val>
          <c:extLst>
            <c:ext xmlns:c16="http://schemas.microsoft.com/office/drawing/2014/chart" uri="{C3380CC4-5D6E-409C-BE32-E72D297353CC}">
              <c16:uniqueId val="{00000000-52DA-44DF-ADEC-124E90D20590}"/>
            </c:ext>
          </c:extLst>
        </c:ser>
        <c:ser>
          <c:idx val="1"/>
          <c:order val="1"/>
          <c:tx>
            <c:strRef>
              <c:f>Sheet1!$D$101:$D$102</c:f>
              <c:strCache>
                <c:ptCount val="2"/>
                <c:pt idx="0">
                  <c:v>SIM KORBA LAKA</c:v>
                </c:pt>
                <c:pt idx="1">
                  <c:v>NOV.2022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Sheet1!$B$103:$B$110</c:f>
              <c:strCache>
                <c:ptCount val="8"/>
                <c:pt idx="0">
                  <c:v>a. A</c:v>
                </c:pt>
                <c:pt idx="1">
                  <c:v>b. A  Umum</c:v>
                </c:pt>
                <c:pt idx="2">
                  <c:v>c. B I</c:v>
                </c:pt>
                <c:pt idx="3">
                  <c:v>d. B I  Umum</c:v>
                </c:pt>
                <c:pt idx="4">
                  <c:v>e. B II</c:v>
                </c:pt>
                <c:pt idx="5">
                  <c:v>f.  B II  Umum</c:v>
                </c:pt>
                <c:pt idx="6">
                  <c:v>g. C</c:v>
                </c:pt>
                <c:pt idx="7">
                  <c:v>h. Tanpa SIM</c:v>
                </c:pt>
              </c:strCache>
            </c:strRef>
          </c:cat>
          <c:val>
            <c:numRef>
              <c:f>Sheet1!$D$103:$D$110</c:f>
              <c:numCache>
                <c:formatCode>General</c:formatCode>
                <c:ptCount val="8"/>
                <c:pt idx="0">
                  <c:v>0</c:v>
                </c:pt>
                <c:pt idx="1">
                  <c:v>0</c:v>
                </c:pt>
                <c:pt idx="2">
                  <c:v>0</c:v>
                </c:pt>
                <c:pt idx="3">
                  <c:v>0</c:v>
                </c:pt>
                <c:pt idx="4">
                  <c:v>0</c:v>
                </c:pt>
                <c:pt idx="5">
                  <c:v>1</c:v>
                </c:pt>
                <c:pt idx="6">
                  <c:v>68</c:v>
                </c:pt>
                <c:pt idx="7">
                  <c:v>97</c:v>
                </c:pt>
              </c:numCache>
            </c:numRef>
          </c:val>
          <c:extLst>
            <c:ext xmlns:c16="http://schemas.microsoft.com/office/drawing/2014/chart" uri="{C3380CC4-5D6E-409C-BE32-E72D297353CC}">
              <c16:uniqueId val="{00000001-52DA-44DF-ADEC-124E90D20590}"/>
            </c:ext>
          </c:extLst>
        </c:ser>
        <c:dLbls>
          <c:dLblPos val="inEnd"/>
          <c:showLegendKey val="0"/>
          <c:showVal val="1"/>
          <c:showCatName val="0"/>
          <c:showSerName val="0"/>
          <c:showPercent val="0"/>
          <c:showBubbleSize val="0"/>
        </c:dLbls>
        <c:gapWidth val="65"/>
        <c:axId val="2087121792"/>
        <c:axId val="2087127200"/>
      </c:barChart>
      <c:catAx>
        <c:axId val="20871217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087127200"/>
        <c:crosses val="autoZero"/>
        <c:auto val="1"/>
        <c:lblAlgn val="ctr"/>
        <c:lblOffset val="100"/>
        <c:noMultiLvlLbl val="0"/>
      </c:catAx>
      <c:valAx>
        <c:axId val="20871272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871217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Sheet1!$C$48</c:f>
              <c:strCache>
                <c:ptCount val="1"/>
                <c:pt idx="0">
                  <c:v>OKT.2022</c:v>
                </c:pt>
              </c:strCache>
            </c:strRef>
          </c:tx>
          <c:spPr>
            <a:ln w="31750" cap="rnd">
              <a:solidFill>
                <a:schemeClr val="accent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Sheet1!$B$49:$B$55</c:f>
              <c:strCache>
                <c:ptCount val="7"/>
                <c:pt idx="0">
                  <c:v>PNS</c:v>
                </c:pt>
                <c:pt idx="1">
                  <c:v>SWASTA</c:v>
                </c:pt>
                <c:pt idx="2">
                  <c:v>MAHASISWA</c:v>
                </c:pt>
                <c:pt idx="3">
                  <c:v>PELAJAR</c:v>
                </c:pt>
                <c:pt idx="4">
                  <c:v>TNI</c:v>
                </c:pt>
                <c:pt idx="5">
                  <c:v>POLRI</c:v>
                </c:pt>
                <c:pt idx="6">
                  <c:v>LAIN - LAIN</c:v>
                </c:pt>
              </c:strCache>
            </c:strRef>
          </c:cat>
          <c:val>
            <c:numRef>
              <c:f>Sheet1!$C$49:$C$55</c:f>
              <c:numCache>
                <c:formatCode>General</c:formatCode>
                <c:ptCount val="7"/>
                <c:pt idx="0">
                  <c:v>4</c:v>
                </c:pt>
                <c:pt idx="1">
                  <c:v>84</c:v>
                </c:pt>
                <c:pt idx="2">
                  <c:v>7</c:v>
                </c:pt>
                <c:pt idx="3">
                  <c:v>13</c:v>
                </c:pt>
                <c:pt idx="4">
                  <c:v>0</c:v>
                </c:pt>
                <c:pt idx="5">
                  <c:v>0</c:v>
                </c:pt>
                <c:pt idx="6">
                  <c:v>0</c:v>
                </c:pt>
              </c:numCache>
            </c:numRef>
          </c:val>
          <c:extLst>
            <c:ext xmlns:c16="http://schemas.microsoft.com/office/drawing/2014/chart" uri="{C3380CC4-5D6E-409C-BE32-E72D297353CC}">
              <c16:uniqueId val="{00000000-D0E2-46BC-A6FA-6671A1F27BA4}"/>
            </c:ext>
          </c:extLst>
        </c:ser>
        <c:ser>
          <c:idx val="1"/>
          <c:order val="1"/>
          <c:tx>
            <c:strRef>
              <c:f>Sheet1!$D$48</c:f>
              <c:strCache>
                <c:ptCount val="1"/>
                <c:pt idx="0">
                  <c:v>NOV.2022</c:v>
                </c:pt>
              </c:strCache>
            </c:strRef>
          </c:tx>
          <c:spPr>
            <a:ln w="31750"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id-ID"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Sheet1!$B$49:$B$55</c:f>
              <c:strCache>
                <c:ptCount val="7"/>
                <c:pt idx="0">
                  <c:v>PNS</c:v>
                </c:pt>
                <c:pt idx="1">
                  <c:v>SWASTA</c:v>
                </c:pt>
                <c:pt idx="2">
                  <c:v>MAHASISWA</c:v>
                </c:pt>
                <c:pt idx="3">
                  <c:v>PELAJAR</c:v>
                </c:pt>
                <c:pt idx="4">
                  <c:v>TNI</c:v>
                </c:pt>
                <c:pt idx="5">
                  <c:v>POLRI</c:v>
                </c:pt>
                <c:pt idx="6">
                  <c:v>LAIN - LAIN</c:v>
                </c:pt>
              </c:strCache>
            </c:strRef>
          </c:cat>
          <c:val>
            <c:numRef>
              <c:f>Sheet1!$D$49:$D$55</c:f>
              <c:numCache>
                <c:formatCode>General</c:formatCode>
                <c:ptCount val="7"/>
                <c:pt idx="0">
                  <c:v>2</c:v>
                </c:pt>
                <c:pt idx="1">
                  <c:v>89</c:v>
                </c:pt>
                <c:pt idx="2">
                  <c:v>20</c:v>
                </c:pt>
                <c:pt idx="3">
                  <c:v>12</c:v>
                </c:pt>
                <c:pt idx="4">
                  <c:v>0</c:v>
                </c:pt>
                <c:pt idx="5">
                  <c:v>0</c:v>
                </c:pt>
                <c:pt idx="6">
                  <c:v>1</c:v>
                </c:pt>
              </c:numCache>
            </c:numRef>
          </c:val>
          <c:extLst>
            <c:ext xmlns:c16="http://schemas.microsoft.com/office/drawing/2014/chart" uri="{C3380CC4-5D6E-409C-BE32-E72D297353CC}">
              <c16:uniqueId val="{00000001-D0E2-46BC-A6FA-6671A1F27BA4}"/>
            </c:ext>
          </c:extLst>
        </c:ser>
        <c:dLbls>
          <c:showLegendKey val="0"/>
          <c:showVal val="1"/>
          <c:showCatName val="0"/>
          <c:showSerName val="0"/>
          <c:showPercent val="0"/>
          <c:showBubbleSize val="0"/>
        </c:dLbls>
        <c:gapWidth val="150"/>
        <c:axId val="65358464"/>
        <c:axId val="65409408"/>
      </c:barChart>
      <c:catAx>
        <c:axId val="65358464"/>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id-ID" sz="900" b="0" i="0" u="none" strike="noStrike" kern="1200" cap="all" baseline="0">
                <a:solidFill>
                  <a:schemeClr val="dk1">
                    <a:lumMod val="75000"/>
                    <a:lumOff val="25000"/>
                  </a:schemeClr>
                </a:solidFill>
                <a:latin typeface="+mn-lt"/>
                <a:ea typeface="+mn-ea"/>
                <a:cs typeface="+mn-cs"/>
              </a:defRPr>
            </a:pPr>
            <a:endParaRPr lang="en-US"/>
          </a:p>
        </c:txPr>
        <c:crossAx val="65409408"/>
        <c:crosses val="autoZero"/>
        <c:auto val="1"/>
        <c:lblAlgn val="ctr"/>
        <c:lblOffset val="100"/>
        <c:noMultiLvlLbl val="0"/>
      </c:catAx>
      <c:valAx>
        <c:axId val="654094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535846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lang="id-ID"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Sheet1!$C$91:$C$92</c:f>
              <c:strCache>
                <c:ptCount val="2"/>
                <c:pt idx="0">
                  <c:v>UMUR KORBAN LAKA</c:v>
                </c:pt>
                <c:pt idx="1">
                  <c:v>OKT.2022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Sheet1!$B$93:$B$97</c:f>
              <c:strCache>
                <c:ptCount val="5"/>
                <c:pt idx="0">
                  <c:v>a. &lt; 16 Tahun</c:v>
                </c:pt>
                <c:pt idx="1">
                  <c:v>b. 17 - 20 Tahun</c:v>
                </c:pt>
                <c:pt idx="2">
                  <c:v>c. 21 - 30 Tahun</c:v>
                </c:pt>
                <c:pt idx="3">
                  <c:v>d. 31 - 50 Tahun</c:v>
                </c:pt>
                <c:pt idx="4">
                  <c:v>e.  &gt;  50 Tahun</c:v>
                </c:pt>
              </c:strCache>
            </c:strRef>
          </c:cat>
          <c:val>
            <c:numRef>
              <c:f>Sheet1!$C$93:$C$97</c:f>
              <c:numCache>
                <c:formatCode>General</c:formatCode>
                <c:ptCount val="5"/>
                <c:pt idx="0">
                  <c:v>9</c:v>
                </c:pt>
                <c:pt idx="1">
                  <c:v>11</c:v>
                </c:pt>
                <c:pt idx="2">
                  <c:v>24</c:v>
                </c:pt>
                <c:pt idx="3">
                  <c:v>40</c:v>
                </c:pt>
                <c:pt idx="4">
                  <c:v>24</c:v>
                </c:pt>
              </c:numCache>
            </c:numRef>
          </c:val>
          <c:extLst>
            <c:ext xmlns:c16="http://schemas.microsoft.com/office/drawing/2014/chart" uri="{C3380CC4-5D6E-409C-BE32-E72D297353CC}">
              <c16:uniqueId val="{00000000-6528-4B4B-AABF-A21A8916BB2F}"/>
            </c:ext>
          </c:extLst>
        </c:ser>
        <c:ser>
          <c:idx val="1"/>
          <c:order val="1"/>
          <c:tx>
            <c:strRef>
              <c:f>Sheet1!$D$91:$D$92</c:f>
              <c:strCache>
                <c:ptCount val="2"/>
                <c:pt idx="0">
                  <c:v>UMUR KORBAN LAKA</c:v>
                </c:pt>
                <c:pt idx="1">
                  <c:v>NOV.2022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Sheet1!$B$93:$B$97</c:f>
              <c:strCache>
                <c:ptCount val="5"/>
                <c:pt idx="0">
                  <c:v>a. &lt; 16 Tahun</c:v>
                </c:pt>
                <c:pt idx="1">
                  <c:v>b. 17 - 20 Tahun</c:v>
                </c:pt>
                <c:pt idx="2">
                  <c:v>c. 21 - 30 Tahun</c:v>
                </c:pt>
                <c:pt idx="3">
                  <c:v>d. 31 - 50 Tahun</c:v>
                </c:pt>
                <c:pt idx="4">
                  <c:v>e.  &gt;  50 Tahun</c:v>
                </c:pt>
              </c:strCache>
            </c:strRef>
          </c:cat>
          <c:val>
            <c:numRef>
              <c:f>Sheet1!$D$93:$D$97</c:f>
              <c:numCache>
                <c:formatCode>General</c:formatCode>
                <c:ptCount val="5"/>
                <c:pt idx="0">
                  <c:v>7</c:v>
                </c:pt>
                <c:pt idx="1">
                  <c:v>19</c:v>
                </c:pt>
                <c:pt idx="2">
                  <c:v>37</c:v>
                </c:pt>
                <c:pt idx="3">
                  <c:v>32</c:v>
                </c:pt>
                <c:pt idx="4">
                  <c:v>29</c:v>
                </c:pt>
              </c:numCache>
            </c:numRef>
          </c:val>
          <c:extLst>
            <c:ext xmlns:c16="http://schemas.microsoft.com/office/drawing/2014/chart" uri="{C3380CC4-5D6E-409C-BE32-E72D297353CC}">
              <c16:uniqueId val="{00000001-6528-4B4B-AABF-A21A8916BB2F}"/>
            </c:ext>
          </c:extLst>
        </c:ser>
        <c:dLbls>
          <c:dLblPos val="inEnd"/>
          <c:showLegendKey val="0"/>
          <c:showVal val="1"/>
          <c:showCatName val="0"/>
          <c:showSerName val="0"/>
          <c:showPercent val="0"/>
          <c:showBubbleSize val="0"/>
        </c:dLbls>
        <c:gapWidth val="65"/>
        <c:axId val="1868967152"/>
        <c:axId val="1868972976"/>
      </c:barChart>
      <c:catAx>
        <c:axId val="18689671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68972976"/>
        <c:crosses val="autoZero"/>
        <c:auto val="1"/>
        <c:lblAlgn val="ctr"/>
        <c:lblOffset val="100"/>
        <c:noMultiLvlLbl val="0"/>
      </c:catAx>
      <c:valAx>
        <c:axId val="18689729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86896715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Sheet1!$C$101:$C$102</c:f>
              <c:strCache>
                <c:ptCount val="2"/>
                <c:pt idx="0">
                  <c:v>SIM KORBA LAKA</c:v>
                </c:pt>
                <c:pt idx="1">
                  <c:v>OKT.2022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Sheet1!$B$103:$B$110</c:f>
              <c:strCache>
                <c:ptCount val="8"/>
                <c:pt idx="0">
                  <c:v>a. A</c:v>
                </c:pt>
                <c:pt idx="1">
                  <c:v>b. A  Umum</c:v>
                </c:pt>
                <c:pt idx="2">
                  <c:v>c. B I</c:v>
                </c:pt>
                <c:pt idx="3">
                  <c:v>d. B I  Umum</c:v>
                </c:pt>
                <c:pt idx="4">
                  <c:v>e. B II</c:v>
                </c:pt>
                <c:pt idx="5">
                  <c:v>f.  B II  Umum</c:v>
                </c:pt>
                <c:pt idx="6">
                  <c:v>g. C</c:v>
                </c:pt>
                <c:pt idx="7">
                  <c:v>h. Tanpa SIM</c:v>
                </c:pt>
              </c:strCache>
            </c:strRef>
          </c:cat>
          <c:val>
            <c:numRef>
              <c:f>Sheet1!$C$103:$C$110</c:f>
              <c:numCache>
                <c:formatCode>General</c:formatCode>
                <c:ptCount val="8"/>
                <c:pt idx="0">
                  <c:v>10</c:v>
                </c:pt>
                <c:pt idx="1">
                  <c:v>0</c:v>
                </c:pt>
                <c:pt idx="2">
                  <c:v>1</c:v>
                </c:pt>
                <c:pt idx="3">
                  <c:v>0</c:v>
                </c:pt>
                <c:pt idx="4">
                  <c:v>0</c:v>
                </c:pt>
                <c:pt idx="5">
                  <c:v>0</c:v>
                </c:pt>
                <c:pt idx="6">
                  <c:v>48</c:v>
                </c:pt>
                <c:pt idx="7">
                  <c:v>49</c:v>
                </c:pt>
              </c:numCache>
            </c:numRef>
          </c:val>
          <c:extLst>
            <c:ext xmlns:c16="http://schemas.microsoft.com/office/drawing/2014/chart" uri="{C3380CC4-5D6E-409C-BE32-E72D297353CC}">
              <c16:uniqueId val="{00000000-DA9B-4894-9B73-2598FA57BCC3}"/>
            </c:ext>
          </c:extLst>
        </c:ser>
        <c:ser>
          <c:idx val="1"/>
          <c:order val="1"/>
          <c:tx>
            <c:strRef>
              <c:f>Sheet1!$D$101:$D$102</c:f>
              <c:strCache>
                <c:ptCount val="2"/>
                <c:pt idx="0">
                  <c:v>SIM KORBA LAKA</c:v>
                </c:pt>
                <c:pt idx="1">
                  <c:v>NOV.2022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Sheet1!$B$103:$B$110</c:f>
              <c:strCache>
                <c:ptCount val="8"/>
                <c:pt idx="0">
                  <c:v>a. A</c:v>
                </c:pt>
                <c:pt idx="1">
                  <c:v>b. A  Umum</c:v>
                </c:pt>
                <c:pt idx="2">
                  <c:v>c. B I</c:v>
                </c:pt>
                <c:pt idx="3">
                  <c:v>d. B I  Umum</c:v>
                </c:pt>
                <c:pt idx="4">
                  <c:v>e. B II</c:v>
                </c:pt>
                <c:pt idx="5">
                  <c:v>f.  B II  Umum</c:v>
                </c:pt>
                <c:pt idx="6">
                  <c:v>g. C</c:v>
                </c:pt>
                <c:pt idx="7">
                  <c:v>h. Tanpa SIM</c:v>
                </c:pt>
              </c:strCache>
            </c:strRef>
          </c:cat>
          <c:val>
            <c:numRef>
              <c:f>Sheet1!$D$103:$D$110</c:f>
              <c:numCache>
                <c:formatCode>General</c:formatCode>
                <c:ptCount val="8"/>
                <c:pt idx="0">
                  <c:v>7</c:v>
                </c:pt>
                <c:pt idx="1">
                  <c:v>0</c:v>
                </c:pt>
                <c:pt idx="2">
                  <c:v>0</c:v>
                </c:pt>
                <c:pt idx="3">
                  <c:v>1</c:v>
                </c:pt>
                <c:pt idx="4">
                  <c:v>0</c:v>
                </c:pt>
                <c:pt idx="5">
                  <c:v>1</c:v>
                </c:pt>
                <c:pt idx="6">
                  <c:v>62</c:v>
                </c:pt>
                <c:pt idx="7">
                  <c:v>53</c:v>
                </c:pt>
              </c:numCache>
            </c:numRef>
          </c:val>
          <c:extLst>
            <c:ext xmlns:c16="http://schemas.microsoft.com/office/drawing/2014/chart" uri="{C3380CC4-5D6E-409C-BE32-E72D297353CC}">
              <c16:uniqueId val="{00000001-DA9B-4894-9B73-2598FA57BCC3}"/>
            </c:ext>
          </c:extLst>
        </c:ser>
        <c:dLbls>
          <c:dLblPos val="inEnd"/>
          <c:showLegendKey val="0"/>
          <c:showVal val="1"/>
          <c:showCatName val="0"/>
          <c:showSerName val="0"/>
          <c:showPercent val="0"/>
          <c:showBubbleSize val="0"/>
        </c:dLbls>
        <c:gapWidth val="65"/>
        <c:axId val="2087121792"/>
        <c:axId val="2087127200"/>
      </c:barChart>
      <c:catAx>
        <c:axId val="20871217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087127200"/>
        <c:crosses val="autoZero"/>
        <c:auto val="1"/>
        <c:lblAlgn val="ctr"/>
        <c:lblOffset val="100"/>
        <c:noMultiLvlLbl val="0"/>
      </c:catAx>
      <c:valAx>
        <c:axId val="20871272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871217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77739" cy="606670"/>
          </a:xfrm>
          <a:prstGeom prst="rect">
            <a:avLst/>
          </a:prstGeom>
        </p:spPr>
        <p:txBody>
          <a:bodyPr vert="horz" lIns="91225" tIns="45613" rIns="91225" bIns="45613" rtlCol="0"/>
          <a:lstStyle>
            <a:lvl1pPr algn="l">
              <a:defRPr sz="1200"/>
            </a:lvl1pPr>
          </a:lstStyle>
          <a:p>
            <a:endParaRPr lang="en-US"/>
          </a:p>
        </p:txBody>
      </p:sp>
      <p:sp>
        <p:nvSpPr>
          <p:cNvPr id="3" name="Date Placeholder 2"/>
          <p:cNvSpPr>
            <a:spLocks noGrp="1"/>
          </p:cNvSpPr>
          <p:nvPr>
            <p:ph type="dt" sz="quarter" idx="1"/>
          </p:nvPr>
        </p:nvSpPr>
        <p:spPr>
          <a:xfrm>
            <a:off x="4023093" y="6"/>
            <a:ext cx="3077739" cy="606670"/>
          </a:xfrm>
          <a:prstGeom prst="rect">
            <a:avLst/>
          </a:prstGeom>
        </p:spPr>
        <p:txBody>
          <a:bodyPr vert="horz" lIns="91225" tIns="45613" rIns="91225" bIns="45613" rtlCol="0"/>
          <a:lstStyle>
            <a:lvl1pPr algn="r">
              <a:defRPr sz="1200"/>
            </a:lvl1pPr>
          </a:lstStyle>
          <a:p>
            <a:fld id="{B639FAF2-F1DE-4E00-A606-F182E9A25321}" type="datetimeFigureOut">
              <a:rPr lang="en-US" smtClean="0"/>
              <a:pPr/>
              <a:t>12/6/2022</a:t>
            </a:fld>
            <a:endParaRPr lang="en-US"/>
          </a:p>
        </p:txBody>
      </p:sp>
      <p:sp>
        <p:nvSpPr>
          <p:cNvPr id="4" name="Footer Placeholder 3"/>
          <p:cNvSpPr>
            <a:spLocks noGrp="1"/>
          </p:cNvSpPr>
          <p:nvPr>
            <p:ph type="ftr" sz="quarter" idx="2"/>
          </p:nvPr>
        </p:nvSpPr>
        <p:spPr>
          <a:xfrm>
            <a:off x="1" y="11523284"/>
            <a:ext cx="3077739" cy="606670"/>
          </a:xfrm>
          <a:prstGeom prst="rect">
            <a:avLst/>
          </a:prstGeom>
        </p:spPr>
        <p:txBody>
          <a:bodyPr vert="horz" lIns="91225" tIns="45613" rIns="91225" bIns="45613"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11523284"/>
            <a:ext cx="3077739" cy="606670"/>
          </a:xfrm>
          <a:prstGeom prst="rect">
            <a:avLst/>
          </a:prstGeom>
        </p:spPr>
        <p:txBody>
          <a:bodyPr vert="horz" lIns="91225" tIns="45613" rIns="91225" bIns="45613" rtlCol="0" anchor="b"/>
          <a:lstStyle>
            <a:lvl1pPr algn="r">
              <a:defRPr sz="1200"/>
            </a:lvl1pPr>
          </a:lstStyle>
          <a:p>
            <a:fld id="{799FF89B-0591-43E1-8B82-C145D565D938}" type="slidenum">
              <a:rPr lang="en-US" smtClean="0"/>
              <a:pPr/>
              <a:t>‹#›</a:t>
            </a:fld>
            <a:endParaRPr lang="en-US"/>
          </a:p>
        </p:txBody>
      </p:sp>
    </p:spTree>
    <p:extLst>
      <p:ext uri="{BB962C8B-B14F-4D97-AF65-F5344CB8AC3E}">
        <p14:creationId xmlns:p14="http://schemas.microsoft.com/office/powerpoint/2010/main" val="1265446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77739" cy="606670"/>
          </a:xfrm>
          <a:prstGeom prst="rect">
            <a:avLst/>
          </a:prstGeom>
        </p:spPr>
        <p:txBody>
          <a:bodyPr vert="horz" lIns="91225" tIns="45613" rIns="91225" bIns="45613" rtlCol="0"/>
          <a:lstStyle>
            <a:lvl1pPr algn="l">
              <a:defRPr sz="1200"/>
            </a:lvl1pPr>
          </a:lstStyle>
          <a:p>
            <a:endParaRPr lang="en-US"/>
          </a:p>
        </p:txBody>
      </p:sp>
      <p:sp>
        <p:nvSpPr>
          <p:cNvPr id="3" name="Date Placeholder 2"/>
          <p:cNvSpPr>
            <a:spLocks noGrp="1"/>
          </p:cNvSpPr>
          <p:nvPr>
            <p:ph type="dt" idx="1"/>
          </p:nvPr>
        </p:nvSpPr>
        <p:spPr>
          <a:xfrm>
            <a:off x="4023093" y="6"/>
            <a:ext cx="3077739" cy="606670"/>
          </a:xfrm>
          <a:prstGeom prst="rect">
            <a:avLst/>
          </a:prstGeom>
        </p:spPr>
        <p:txBody>
          <a:bodyPr vert="horz" lIns="91225" tIns="45613" rIns="91225" bIns="45613" rtlCol="0"/>
          <a:lstStyle>
            <a:lvl1pPr algn="r">
              <a:defRPr sz="1200"/>
            </a:lvl1pPr>
          </a:lstStyle>
          <a:p>
            <a:fld id="{2071ADC5-9F77-4A9D-B96C-A57C600F54DD}" type="datetimeFigureOut">
              <a:rPr lang="en-US" smtClean="0"/>
              <a:pPr/>
              <a:t>12/6/2022</a:t>
            </a:fld>
            <a:endParaRPr lang="en-US"/>
          </a:p>
        </p:txBody>
      </p:sp>
      <p:sp>
        <p:nvSpPr>
          <p:cNvPr id="4" name="Slide Image Placeholder 3"/>
          <p:cNvSpPr>
            <a:spLocks noGrp="1" noRot="1" noChangeAspect="1"/>
          </p:cNvSpPr>
          <p:nvPr>
            <p:ph type="sldImg" idx="2"/>
          </p:nvPr>
        </p:nvSpPr>
        <p:spPr>
          <a:xfrm>
            <a:off x="261938" y="908050"/>
            <a:ext cx="6578600" cy="4554538"/>
          </a:xfrm>
          <a:prstGeom prst="rect">
            <a:avLst/>
          </a:prstGeom>
          <a:noFill/>
          <a:ln w="12700">
            <a:solidFill>
              <a:prstClr val="black"/>
            </a:solidFill>
          </a:ln>
        </p:spPr>
        <p:txBody>
          <a:bodyPr vert="horz" lIns="91225" tIns="45613" rIns="91225" bIns="45613" rtlCol="0" anchor="ctr"/>
          <a:lstStyle/>
          <a:p>
            <a:endParaRPr lang="en-US"/>
          </a:p>
        </p:txBody>
      </p:sp>
      <p:sp>
        <p:nvSpPr>
          <p:cNvPr id="5" name="Notes Placeholder 4"/>
          <p:cNvSpPr>
            <a:spLocks noGrp="1"/>
          </p:cNvSpPr>
          <p:nvPr>
            <p:ph type="body" sz="quarter" idx="3"/>
          </p:nvPr>
        </p:nvSpPr>
        <p:spPr>
          <a:xfrm>
            <a:off x="710248" y="5762514"/>
            <a:ext cx="5681980" cy="5460031"/>
          </a:xfrm>
          <a:prstGeom prst="rect">
            <a:avLst/>
          </a:prstGeom>
        </p:spPr>
        <p:txBody>
          <a:bodyPr vert="horz" lIns="91225" tIns="45613" rIns="91225" bIns="456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11523284"/>
            <a:ext cx="3077739" cy="606670"/>
          </a:xfrm>
          <a:prstGeom prst="rect">
            <a:avLst/>
          </a:prstGeom>
        </p:spPr>
        <p:txBody>
          <a:bodyPr vert="horz" lIns="91225" tIns="45613" rIns="91225" bIns="45613"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11523284"/>
            <a:ext cx="3077739" cy="606670"/>
          </a:xfrm>
          <a:prstGeom prst="rect">
            <a:avLst/>
          </a:prstGeom>
        </p:spPr>
        <p:txBody>
          <a:bodyPr vert="horz" lIns="91225" tIns="45613" rIns="91225" bIns="45613" rtlCol="0" anchor="b"/>
          <a:lstStyle>
            <a:lvl1pPr algn="r">
              <a:defRPr sz="1200"/>
            </a:lvl1pPr>
          </a:lstStyle>
          <a:p>
            <a:fld id="{2ABF0495-A196-4959-8AB4-DA5C7DFD13C1}" type="slidenum">
              <a:rPr lang="en-US" smtClean="0"/>
              <a:pPr/>
              <a:t>‹#›</a:t>
            </a:fld>
            <a:endParaRPr lang="en-US"/>
          </a:p>
        </p:txBody>
      </p:sp>
    </p:spTree>
    <p:extLst>
      <p:ext uri="{BB962C8B-B14F-4D97-AF65-F5344CB8AC3E}">
        <p14:creationId xmlns:p14="http://schemas.microsoft.com/office/powerpoint/2010/main" val="395346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BF0495-A196-4959-8AB4-DA5C7DFD13C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10</a:t>
            </a:fld>
            <a:endParaRPr lang="en-US"/>
          </a:p>
        </p:txBody>
      </p:sp>
    </p:spTree>
    <p:extLst>
      <p:ext uri="{BB962C8B-B14F-4D97-AF65-F5344CB8AC3E}">
        <p14:creationId xmlns:p14="http://schemas.microsoft.com/office/powerpoint/2010/main" val="396379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BF0495-A196-4959-8AB4-DA5C7DFD13C1}" type="slidenum">
              <a:rPr lang="en-US" smtClean="0"/>
              <a:pPr/>
              <a:t>11</a:t>
            </a:fld>
            <a:endParaRPr lang="en-US"/>
          </a:p>
        </p:txBody>
      </p:sp>
    </p:spTree>
    <p:extLst>
      <p:ext uri="{BB962C8B-B14F-4D97-AF65-F5344CB8AC3E}">
        <p14:creationId xmlns:p14="http://schemas.microsoft.com/office/powerpoint/2010/main" val="224570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BF0495-A196-4959-8AB4-DA5C7DFD13C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13</a:t>
            </a:fld>
            <a:endParaRPr lang="en-US"/>
          </a:p>
        </p:txBody>
      </p:sp>
    </p:spTree>
    <p:extLst>
      <p:ext uri="{BB962C8B-B14F-4D97-AF65-F5344CB8AC3E}">
        <p14:creationId xmlns:p14="http://schemas.microsoft.com/office/powerpoint/2010/main" val="2828260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BF0495-A196-4959-8AB4-DA5C7DFD13C1}" type="slidenum">
              <a:rPr lang="en-US" smtClean="0"/>
              <a:pPr/>
              <a:t>14</a:t>
            </a:fld>
            <a:endParaRPr lang="en-US"/>
          </a:p>
        </p:txBody>
      </p:sp>
    </p:spTree>
    <p:extLst>
      <p:ext uri="{BB962C8B-B14F-4D97-AF65-F5344CB8AC3E}">
        <p14:creationId xmlns:p14="http://schemas.microsoft.com/office/powerpoint/2010/main" val="2741358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15</a:t>
            </a:fld>
            <a:endParaRPr lang="en-US"/>
          </a:p>
        </p:txBody>
      </p:sp>
    </p:spTree>
    <p:extLst>
      <p:ext uri="{BB962C8B-B14F-4D97-AF65-F5344CB8AC3E}">
        <p14:creationId xmlns:p14="http://schemas.microsoft.com/office/powerpoint/2010/main" val="2700629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16</a:t>
            </a:fld>
            <a:endParaRPr lang="en-US"/>
          </a:p>
        </p:txBody>
      </p:sp>
    </p:spTree>
    <p:extLst>
      <p:ext uri="{BB962C8B-B14F-4D97-AF65-F5344CB8AC3E}">
        <p14:creationId xmlns:p14="http://schemas.microsoft.com/office/powerpoint/2010/main" val="449962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17</a:t>
            </a:fld>
            <a:endParaRPr lang="en-US"/>
          </a:p>
        </p:txBody>
      </p:sp>
    </p:spTree>
    <p:extLst>
      <p:ext uri="{BB962C8B-B14F-4D97-AF65-F5344CB8AC3E}">
        <p14:creationId xmlns:p14="http://schemas.microsoft.com/office/powerpoint/2010/main" val="988023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BF0495-A196-4959-8AB4-DA5C7DFD13C1}" type="slidenum">
              <a:rPr lang="en-US" smtClean="0"/>
              <a:pPr/>
              <a:t>18</a:t>
            </a:fld>
            <a:endParaRPr lang="en-US"/>
          </a:p>
        </p:txBody>
      </p:sp>
    </p:spTree>
    <p:extLst>
      <p:ext uri="{BB962C8B-B14F-4D97-AF65-F5344CB8AC3E}">
        <p14:creationId xmlns:p14="http://schemas.microsoft.com/office/powerpoint/2010/main" val="1113497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BF0495-A196-4959-8AB4-DA5C7DFD13C1}" type="slidenum">
              <a:rPr lang="en-US" smtClean="0"/>
              <a:pPr/>
              <a:t>19</a:t>
            </a:fld>
            <a:endParaRPr lang="en-US"/>
          </a:p>
        </p:txBody>
      </p:sp>
    </p:spTree>
    <p:extLst>
      <p:ext uri="{BB962C8B-B14F-4D97-AF65-F5344CB8AC3E}">
        <p14:creationId xmlns:p14="http://schemas.microsoft.com/office/powerpoint/2010/main" val="266693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BF0495-A196-4959-8AB4-DA5C7DFD13C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21</a:t>
            </a:fld>
            <a:endParaRPr lang="en-US"/>
          </a:p>
        </p:txBody>
      </p:sp>
    </p:spTree>
    <p:extLst>
      <p:ext uri="{BB962C8B-B14F-4D97-AF65-F5344CB8AC3E}">
        <p14:creationId xmlns:p14="http://schemas.microsoft.com/office/powerpoint/2010/main" val="593649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22</a:t>
            </a:fld>
            <a:endParaRPr lang="en-US"/>
          </a:p>
        </p:txBody>
      </p:sp>
    </p:spTree>
    <p:extLst>
      <p:ext uri="{BB962C8B-B14F-4D97-AF65-F5344CB8AC3E}">
        <p14:creationId xmlns:p14="http://schemas.microsoft.com/office/powerpoint/2010/main" val="3437502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23</a:t>
            </a:fld>
            <a:endParaRPr lang="en-US"/>
          </a:p>
        </p:txBody>
      </p:sp>
    </p:spTree>
    <p:extLst>
      <p:ext uri="{BB962C8B-B14F-4D97-AF65-F5344CB8AC3E}">
        <p14:creationId xmlns:p14="http://schemas.microsoft.com/office/powerpoint/2010/main" val="2048522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24</a:t>
            </a:fld>
            <a:endParaRPr lang="en-US"/>
          </a:p>
        </p:txBody>
      </p:sp>
    </p:spTree>
    <p:extLst>
      <p:ext uri="{BB962C8B-B14F-4D97-AF65-F5344CB8AC3E}">
        <p14:creationId xmlns:p14="http://schemas.microsoft.com/office/powerpoint/2010/main" val="2207652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25</a:t>
            </a:fld>
            <a:endParaRPr lang="en-US"/>
          </a:p>
        </p:txBody>
      </p:sp>
    </p:spTree>
    <p:extLst>
      <p:ext uri="{BB962C8B-B14F-4D97-AF65-F5344CB8AC3E}">
        <p14:creationId xmlns:p14="http://schemas.microsoft.com/office/powerpoint/2010/main" val="2909691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26</a:t>
            </a:fld>
            <a:endParaRPr lang="en-US"/>
          </a:p>
        </p:txBody>
      </p:sp>
    </p:spTree>
    <p:extLst>
      <p:ext uri="{BB962C8B-B14F-4D97-AF65-F5344CB8AC3E}">
        <p14:creationId xmlns:p14="http://schemas.microsoft.com/office/powerpoint/2010/main" val="1723422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27</a:t>
            </a:fld>
            <a:endParaRPr lang="en-US"/>
          </a:p>
        </p:txBody>
      </p:sp>
    </p:spTree>
    <p:extLst>
      <p:ext uri="{BB962C8B-B14F-4D97-AF65-F5344CB8AC3E}">
        <p14:creationId xmlns:p14="http://schemas.microsoft.com/office/powerpoint/2010/main" val="3715397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BF0495-A196-4959-8AB4-DA5C7DFD13C1}"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3</a:t>
            </a:fld>
            <a:endParaRPr lang="en-US"/>
          </a:p>
        </p:txBody>
      </p:sp>
    </p:spTree>
    <p:extLst>
      <p:ext uri="{BB962C8B-B14F-4D97-AF65-F5344CB8AC3E}">
        <p14:creationId xmlns:p14="http://schemas.microsoft.com/office/powerpoint/2010/main" val="220758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5</a:t>
            </a:fld>
            <a:endParaRPr lang="en-US"/>
          </a:p>
        </p:txBody>
      </p:sp>
    </p:spTree>
    <p:extLst>
      <p:ext uri="{BB962C8B-B14F-4D97-AF65-F5344CB8AC3E}">
        <p14:creationId xmlns:p14="http://schemas.microsoft.com/office/powerpoint/2010/main" val="152186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BF0495-A196-4959-8AB4-DA5C7DFD13C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7</a:t>
            </a:fld>
            <a:endParaRPr lang="en-US"/>
          </a:p>
        </p:txBody>
      </p:sp>
    </p:spTree>
    <p:extLst>
      <p:ext uri="{BB962C8B-B14F-4D97-AF65-F5344CB8AC3E}">
        <p14:creationId xmlns:p14="http://schemas.microsoft.com/office/powerpoint/2010/main" val="212779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BF0495-A196-4959-8AB4-DA5C7DFD13C1}" type="slidenum">
              <a:rPr lang="en-US" smtClean="0"/>
              <a:pPr/>
              <a:t>8</a:t>
            </a:fld>
            <a:endParaRPr lang="en-US"/>
          </a:p>
        </p:txBody>
      </p:sp>
    </p:spTree>
    <p:extLst>
      <p:ext uri="{BB962C8B-B14F-4D97-AF65-F5344CB8AC3E}">
        <p14:creationId xmlns:p14="http://schemas.microsoft.com/office/powerpoint/2010/main" val="2996340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BF0495-A196-4959-8AB4-DA5C7DFD13C1}" type="slidenum">
              <a:rPr lang="en-US" smtClean="0"/>
              <a:pPr/>
              <a:t>9</a:t>
            </a:fld>
            <a:endParaRPr lang="en-US"/>
          </a:p>
        </p:txBody>
      </p:sp>
    </p:spTree>
    <p:extLst>
      <p:ext uri="{BB962C8B-B14F-4D97-AF65-F5344CB8AC3E}">
        <p14:creationId xmlns:p14="http://schemas.microsoft.com/office/powerpoint/2010/main" val="1647615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742950" y="1752602"/>
            <a:ext cx="84201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742950" y="3611607"/>
            <a:ext cx="84201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4078" y="4953000"/>
            <a:ext cx="9910079"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5DCE438-5390-4041-91AF-7D2F863539C9}" type="datetimeFigureOut">
              <a:rPr lang="en-US" smtClean="0"/>
              <a:pPr/>
              <a:t>12/6/2022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74100F0-F49B-4219-AF2B-9865BFB60A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1481330"/>
            <a:ext cx="89154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DCE438-5390-4041-91AF-7D2F863539C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100F0-F49B-4219-AF2B-9865BFB60A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4347" y="274641"/>
            <a:ext cx="1925593"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41"/>
            <a:ext cx="685165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DCE438-5390-4041-91AF-7D2F863539C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100F0-F49B-4219-AF2B-9865BFB60A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DCE438-5390-4041-91AF-7D2F863539C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100F0-F49B-4219-AF2B-9865BFB60AF4}"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249606" y="2931712"/>
            <a:ext cx="4953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DCE438-5390-4041-91AF-7D2F863539C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100F0-F49B-4219-AF2B-9865BFB60AF4}" type="slidenum">
              <a:rPr lang="en-US" smtClean="0"/>
              <a:pPr/>
              <a:t>‹#›</a:t>
            </a:fld>
            <a:endParaRPr lang="en-US"/>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481329"/>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481329"/>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DCE438-5390-4041-91AF-7D2F863539C9}"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100F0-F49B-4219-AF2B-9865BFB60AF4}"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5410200"/>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2" y="5410200"/>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144429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1" y="144429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DCE438-5390-4041-91AF-7D2F863539C9}" type="datetimeFigureOut">
              <a:rPr lang="en-US" smtClean="0"/>
              <a:pPr/>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100F0-F49B-4219-AF2B-9865BFB60A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DCE438-5390-4041-91AF-7D2F863539C9}" type="datetimeFigureOut">
              <a:rPr lang="en-US" smtClean="0"/>
              <a:pPr/>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100F0-F49B-4219-AF2B-9865BFB60AF4}"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CE438-5390-4041-91AF-7D2F863539C9}" type="datetimeFigureOut">
              <a:rPr lang="en-US" smtClean="0"/>
              <a:pPr/>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100F0-F49B-4219-AF2B-9865BFB60A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8105257"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787900" y="5355102"/>
            <a:ext cx="430580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90600" y="274320"/>
            <a:ext cx="8103108"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7287618" y="6407944"/>
            <a:ext cx="2080260" cy="365760"/>
          </a:xfrm>
        </p:spPr>
        <p:txBody>
          <a:bodyPr/>
          <a:lstStyle/>
          <a:p>
            <a:fld id="{E5DCE438-5390-4041-91AF-7D2F863539C9}"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100F0-F49B-4219-AF2B-9865BFB60A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36335" y="5443402"/>
            <a:ext cx="77597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47650" y="189968"/>
            <a:ext cx="94107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5DCE438-5390-4041-91AF-7D2F863539C9}" type="datetimeFigureOut">
              <a:rPr lang="en-US" smtClean="0"/>
              <a:pPr/>
              <a:t>12/6/2022</a:t>
            </a:fld>
            <a:endParaRPr lang="en-US"/>
          </a:p>
        </p:txBody>
      </p:sp>
      <p:sp>
        <p:nvSpPr>
          <p:cNvPr id="6" name="Footer Placeholder 5"/>
          <p:cNvSpPr>
            <a:spLocks noGrp="1"/>
          </p:cNvSpPr>
          <p:nvPr>
            <p:ph type="ftr" sz="quarter" idx="11"/>
          </p:nvPr>
        </p:nvSpPr>
        <p:spPr>
          <a:xfrm>
            <a:off x="4745079" y="6407945"/>
            <a:ext cx="254657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74100F0-F49B-4219-AF2B-9865BFB60AF4}" type="slidenum">
              <a:rPr lang="en-US" smtClean="0"/>
              <a:pPr/>
              <a:t>‹#›</a:t>
            </a:fld>
            <a:endParaRPr lang="en-US"/>
          </a:p>
        </p:txBody>
      </p:sp>
      <p:sp>
        <p:nvSpPr>
          <p:cNvPr id="2" name="Title 1"/>
          <p:cNvSpPr>
            <a:spLocks noGrp="1"/>
          </p:cNvSpPr>
          <p:nvPr>
            <p:ph type="title"/>
          </p:nvPr>
        </p:nvSpPr>
        <p:spPr>
          <a:xfrm>
            <a:off x="247650" y="4865122"/>
            <a:ext cx="874838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76139" y="5001994"/>
            <a:ext cx="41188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8024" y="5785023"/>
            <a:ext cx="41188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545" y="5791253"/>
            <a:ext cx="3685840"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0006" y="5787739"/>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938612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918417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76139" y="5001994"/>
            <a:ext cx="41188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8024" y="5785023"/>
            <a:ext cx="41188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545" y="5791253"/>
            <a:ext cx="3685840"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0006" y="5787739"/>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95300" y="1481329"/>
            <a:ext cx="8915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7287618" y="6407944"/>
            <a:ext cx="2080260" cy="365760"/>
          </a:xfrm>
          <a:prstGeom prst="rect">
            <a:avLst/>
          </a:prstGeom>
        </p:spPr>
        <p:txBody>
          <a:bodyPr vert="horz" anchor="b"/>
          <a:lstStyle>
            <a:lvl1pPr algn="l" eaLnBrk="1" latinLnBrk="0" hangingPunct="1">
              <a:defRPr kumimoji="0" sz="1000">
                <a:solidFill>
                  <a:schemeClr val="tx1"/>
                </a:solidFill>
              </a:defRPr>
            </a:lvl1pPr>
            <a:extLst/>
          </a:lstStyle>
          <a:p>
            <a:fld id="{E5DCE438-5390-4041-91AF-7D2F863539C9}" type="datetimeFigureOut">
              <a:rPr lang="en-US" smtClean="0"/>
              <a:pPr/>
              <a:t>12/6/2022</a:t>
            </a:fld>
            <a:endParaRPr lang="en-US"/>
          </a:p>
        </p:txBody>
      </p:sp>
      <p:sp>
        <p:nvSpPr>
          <p:cNvPr id="22" name="Footer Placeholder 21"/>
          <p:cNvSpPr>
            <a:spLocks noGrp="1"/>
          </p:cNvSpPr>
          <p:nvPr>
            <p:ph type="ftr" sz="quarter" idx="3"/>
          </p:nvPr>
        </p:nvSpPr>
        <p:spPr>
          <a:xfrm>
            <a:off x="4745079" y="6407945"/>
            <a:ext cx="254657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9367878" y="6407945"/>
            <a:ext cx="396240" cy="365125"/>
          </a:xfrm>
          <a:prstGeom prst="rect">
            <a:avLst/>
          </a:prstGeom>
        </p:spPr>
        <p:txBody>
          <a:bodyPr vert="horz" anchor="b"/>
          <a:lstStyle>
            <a:lvl1pPr algn="r" eaLnBrk="1" latinLnBrk="0" hangingPunct="1">
              <a:defRPr kumimoji="0" sz="1000" b="0">
                <a:solidFill>
                  <a:schemeClr val="tx1"/>
                </a:solidFill>
              </a:defRPr>
            </a:lvl1pPr>
            <a:extLst/>
          </a:lstStyle>
          <a:p>
            <a:fld id="{274100F0-F49B-4219-AF2B-9865BFB60A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610600" y="3810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00"/>
                </a:solidFill>
                <a:latin typeface="Arial" pitchFamily="34" charset="0"/>
                <a:cs typeface="Arial" pitchFamily="34" charset="0"/>
              </a:rPr>
              <a:t>1</a:t>
            </a:r>
          </a:p>
        </p:txBody>
      </p:sp>
      <p:sp>
        <p:nvSpPr>
          <p:cNvPr id="7" name="Rectangle 6"/>
          <p:cNvSpPr/>
          <p:nvPr/>
        </p:nvSpPr>
        <p:spPr>
          <a:xfrm>
            <a:off x="952472" y="1571612"/>
            <a:ext cx="7924800" cy="2554545"/>
          </a:xfrm>
          <a:prstGeom prst="rect">
            <a:avLst/>
          </a:prstGeom>
        </p:spPr>
        <p:txBody>
          <a:bodyPr wrap="square">
            <a:spAutoFit/>
          </a:bodyPr>
          <a:lstStyle/>
          <a:p>
            <a:pPr algn="ctr" fontAlgn="auto">
              <a:spcBef>
                <a:spcPts val="0"/>
              </a:spcBef>
              <a:spcAft>
                <a:spcPts val="0"/>
              </a:spcAft>
              <a:defRPr/>
            </a:pPr>
            <a:r>
              <a:rPr lang="en-US" sz="4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ANEV </a:t>
            </a:r>
            <a:r>
              <a:rPr lang="id-ID" sz="4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BULAN</a:t>
            </a:r>
            <a:r>
              <a:rPr lang="en-US" sz="4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 </a:t>
            </a:r>
            <a:r>
              <a:rPr lang="en-US" sz="4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novembER</a:t>
            </a:r>
            <a:r>
              <a:rPr lang="en-US" sz="4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 </a:t>
            </a:r>
            <a:r>
              <a:rPr lang="id-ID" sz="4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20</a:t>
            </a:r>
            <a:r>
              <a:rPr lang="en-US" sz="4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22</a:t>
            </a:r>
            <a:r>
              <a:rPr lang="id-ID" sz="4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 </a:t>
            </a:r>
            <a:r>
              <a:rPr lang="en-US" sz="4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UNIT LAKA SAT LANTAS POLRESTABES SURABAYA</a:t>
            </a:r>
            <a:endParaRPr lang="en-US" sz="4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20432677"/>
              </p:ext>
            </p:extLst>
          </p:nvPr>
        </p:nvGraphicFramePr>
        <p:xfrm>
          <a:off x="1073150" y="3586146"/>
          <a:ext cx="7759700" cy="2967054"/>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932401">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tblGrid>
              <a:tr h="304799">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23413">
                <a:tc>
                  <a:txBody>
                    <a:bodyPr/>
                    <a:lstStyle/>
                    <a:p>
                      <a:pPr marL="0" marR="0" algn="ctr">
                        <a:lnSpc>
                          <a:spcPts val="2300"/>
                        </a:lnSpc>
                        <a:spcBef>
                          <a:spcPts val="0"/>
                        </a:spcBef>
                        <a:spcAft>
                          <a:spcPts val="0"/>
                        </a:spcAft>
                      </a:pPr>
                      <a:r>
                        <a:rPr lang="en-US" sz="1400" b="0" dirty="0" smtClean="0">
                          <a:solidFill>
                            <a:schemeClr val="tx1"/>
                          </a:solidFill>
                          <a:latin typeface="Arial" pitchFamily="34" charset="0"/>
                          <a:ea typeface="Times New Roman"/>
                          <a:cs typeface="Arial" pitchFamily="34" charset="0"/>
                        </a:rPr>
                        <a:t>11</a:t>
                      </a: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chemeClr val="tx1"/>
                          </a:solidFill>
                          <a:latin typeface="Arial" pitchFamily="34" charset="0"/>
                          <a:ea typeface="Times New Roman"/>
                          <a:cs typeface="Arial" pitchFamily="34" charset="0"/>
                        </a:rPr>
                        <a:t>SIM</a:t>
                      </a:r>
                      <a:r>
                        <a:rPr lang="fi-FI" sz="1400" baseline="0" dirty="0" smtClean="0">
                          <a:solidFill>
                            <a:schemeClr val="tx1"/>
                          </a:solidFill>
                          <a:latin typeface="Arial" pitchFamily="34" charset="0"/>
                          <a:ea typeface="Times New Roman"/>
                          <a:cs typeface="Arial" pitchFamily="34" charset="0"/>
                        </a:rPr>
                        <a:t> Pelaku Laka Lantas</a:t>
                      </a:r>
                      <a:r>
                        <a:rPr lang="fi-FI" sz="1400" dirty="0" smtClean="0">
                          <a:solidFill>
                            <a:schemeClr val="tx1"/>
                          </a:solidFill>
                          <a:latin typeface="Arial" pitchFamily="34" charset="0"/>
                          <a:ea typeface="Times New Roman"/>
                          <a:cs typeface="Arial" pitchFamily="34" charset="0"/>
                        </a:rPr>
                        <a:t> </a:t>
                      </a:r>
                      <a:r>
                        <a:rPr lang="fi-FI" sz="1400" dirty="0">
                          <a:solidFill>
                            <a:schemeClr val="tx1"/>
                          </a:solidFill>
                          <a:latin typeface="Arial" pitchFamily="34" charset="0"/>
                          <a:ea typeface="Times New Roman"/>
                          <a:cs typeface="Arial" pitchFamily="34" charset="0"/>
                        </a:rPr>
                        <a:t>:</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9"/>
                  </a:ext>
                </a:extLst>
              </a:tr>
              <a:tr h="325454">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chemeClr val="tx1"/>
                          </a:solidFill>
                          <a:latin typeface="Arial" pitchFamily="34" charset="0"/>
                          <a:ea typeface="Times New Roman"/>
                          <a:cs typeface="Arial" pitchFamily="34" charset="0"/>
                        </a:rPr>
                        <a:t>SIM</a:t>
                      </a:r>
                      <a:r>
                        <a:rPr lang="fi-FI" sz="1400" baseline="0" dirty="0" smtClean="0">
                          <a:solidFill>
                            <a:schemeClr val="tx1"/>
                          </a:solidFill>
                          <a:latin typeface="Arial" pitchFamily="34" charset="0"/>
                          <a:ea typeface="Times New Roman"/>
                          <a:cs typeface="Arial" pitchFamily="34" charset="0"/>
                        </a:rPr>
                        <a:t> A</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7</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30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0"/>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rgbClr val="FF0000"/>
                          </a:solidFill>
                          <a:latin typeface="Arial" pitchFamily="34" charset="0"/>
                          <a:ea typeface="Times New Roman"/>
                          <a:cs typeface="Arial" pitchFamily="34" charset="0"/>
                        </a:rPr>
                        <a:t>SIM A Umum</a:t>
                      </a:r>
                      <a:endParaRPr lang="en-US" sz="1400" dirty="0">
                        <a:solidFill>
                          <a:srgbClr val="FF0000"/>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1"/>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SIM</a:t>
                      </a:r>
                      <a:r>
                        <a:rPr lang="en-US" sz="1400" baseline="0" dirty="0" smtClean="0">
                          <a:solidFill>
                            <a:schemeClr val="tx1"/>
                          </a:solidFill>
                          <a:latin typeface="Arial" pitchFamily="34" charset="0"/>
                          <a:ea typeface="Times New Roman"/>
                          <a:cs typeface="Arial" pitchFamily="34" charset="0"/>
                        </a:rPr>
                        <a:t> B 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1</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2"/>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SIM B I </a:t>
                      </a:r>
                      <a:r>
                        <a:rPr lang="en-US" sz="1400" dirty="0" err="1" smtClean="0">
                          <a:solidFill>
                            <a:schemeClr val="tx1"/>
                          </a:solidFill>
                          <a:latin typeface="Arial" pitchFamily="34" charset="0"/>
                          <a:ea typeface="Times New Roman"/>
                          <a:cs typeface="Arial" pitchFamily="34" charset="0"/>
                        </a:rPr>
                        <a:t>Uumum</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1</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3"/>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SIM B II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4"/>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SIM B II </a:t>
                      </a:r>
                      <a:r>
                        <a:rPr lang="en-US" sz="1400" dirty="0" err="1" smtClean="0">
                          <a:solidFill>
                            <a:schemeClr val="tx1"/>
                          </a:solidFill>
                          <a:latin typeface="Arial" pitchFamily="34" charset="0"/>
                          <a:ea typeface="Times New Roman"/>
                          <a:cs typeface="Arial" pitchFamily="34" charset="0"/>
                        </a:rPr>
                        <a:t>Umum</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5"/>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SIM C</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48</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62</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29</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6"/>
                  </a:ext>
                </a:extLst>
              </a:tr>
              <a:tr h="223413">
                <a:tc>
                  <a:txBody>
                    <a:bodyPr/>
                    <a:lstStyle/>
                    <a:p>
                      <a:pPr marL="0" marR="0" algn="ctr">
                        <a:lnSpc>
                          <a:spcPts val="2300"/>
                        </a:lnSpc>
                        <a:spcBef>
                          <a:spcPts val="0"/>
                        </a:spcBef>
                        <a:spcAft>
                          <a:spcPts val="0"/>
                        </a:spcAft>
                      </a:pPr>
                      <a:endParaRPr lang="en-US" sz="1400" b="0" dirty="0">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err="1" smtClean="0">
                          <a:latin typeface="Arial" pitchFamily="34" charset="0"/>
                          <a:ea typeface="Times New Roman"/>
                          <a:cs typeface="Arial" pitchFamily="34" charset="0"/>
                        </a:rPr>
                        <a:t>Tanpa</a:t>
                      </a:r>
                      <a:r>
                        <a:rPr lang="en-US" sz="1400" dirty="0" smtClean="0">
                          <a:latin typeface="Arial" pitchFamily="34" charset="0"/>
                          <a:ea typeface="Times New Roman"/>
                          <a:cs typeface="Arial" pitchFamily="34" charset="0"/>
                        </a:rPr>
                        <a:t> SIM</a:t>
                      </a:r>
                      <a:endParaRPr lang="en-US" sz="1400" dirty="0">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49</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53</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8</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5" name="Rounded Rectangle 4"/>
          <p:cNvSpPr/>
          <p:nvPr/>
        </p:nvSpPr>
        <p:spPr>
          <a:xfrm>
            <a:off x="85344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10</a:t>
            </a:r>
            <a:endParaRPr lang="en-US" sz="1200" dirty="0">
              <a:solidFill>
                <a:srgbClr val="000000"/>
              </a:solidFill>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122610590"/>
              </p:ext>
            </p:extLst>
          </p:nvPr>
        </p:nvGraphicFramePr>
        <p:xfrm>
          <a:off x="2667000" y="57739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381000"/>
            <a:ext cx="3349824" cy="400110"/>
          </a:xfrm>
          <a:prstGeom prst="rect">
            <a:avLst/>
          </a:prstGeom>
          <a:noFill/>
        </p:spPr>
        <p:txBody>
          <a:bodyPr wrap="square">
            <a:spAutoFit/>
          </a:bodyPr>
          <a:lstStyle/>
          <a:p>
            <a:pPr fontAlgn="auto">
              <a:spcBef>
                <a:spcPts val="0"/>
              </a:spcBef>
              <a:spcAft>
                <a:spcPts val="0"/>
              </a:spcAft>
              <a:defRPr/>
            </a:pP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Sim </a:t>
            </a: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pelaku</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spTree>
    <p:extLst>
      <p:ext uri="{BB962C8B-B14F-4D97-AF65-F5344CB8AC3E}">
        <p14:creationId xmlns:p14="http://schemas.microsoft.com/office/powerpoint/2010/main" val="2253978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9384128"/>
              </p:ext>
            </p:extLst>
          </p:nvPr>
        </p:nvGraphicFramePr>
        <p:xfrm>
          <a:off x="1073150" y="3467100"/>
          <a:ext cx="7759700" cy="3162300"/>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932401">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tblGrid>
              <a:tr h="223413">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23413">
                <a:tc>
                  <a:txBody>
                    <a:bodyPr/>
                    <a:lstStyle/>
                    <a:p>
                      <a:pPr marL="0" marR="0" algn="ctr">
                        <a:lnSpc>
                          <a:spcPts val="2500"/>
                        </a:lnSpc>
                        <a:spcBef>
                          <a:spcPts val="0"/>
                        </a:spcBef>
                        <a:spcAft>
                          <a:spcPts val="0"/>
                        </a:spcAft>
                      </a:pPr>
                      <a:r>
                        <a:rPr lang="en-US" sz="1500" b="0" dirty="0" smtClean="0">
                          <a:solidFill>
                            <a:schemeClr val="tx1"/>
                          </a:solidFill>
                          <a:latin typeface="Arial" pitchFamily="34" charset="0"/>
                          <a:ea typeface="Times New Roman"/>
                          <a:cs typeface="Arial" pitchFamily="34" charset="0"/>
                        </a:rPr>
                        <a:t>12.</a:t>
                      </a: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400" dirty="0">
                          <a:solidFill>
                            <a:schemeClr val="tx1"/>
                          </a:solidFill>
                          <a:latin typeface="Arial" panose="020B0604020202020204" pitchFamily="34" charset="0"/>
                          <a:ea typeface="Times New Roman"/>
                          <a:cs typeface="Arial" panose="020B0604020202020204" pitchFamily="34" charset="0"/>
                        </a:rPr>
                        <a:t>Type kejadian </a:t>
                      </a:r>
                      <a:r>
                        <a:rPr lang="fi-FI" sz="1400" dirty="0" smtClean="0">
                          <a:solidFill>
                            <a:schemeClr val="tx1"/>
                          </a:solidFill>
                          <a:latin typeface="Arial" panose="020B0604020202020204" pitchFamily="34" charset="0"/>
                          <a:ea typeface="Times New Roman"/>
                          <a:cs typeface="Arial" panose="020B0604020202020204" pitchFamily="34" charset="0"/>
                        </a:rPr>
                        <a:t>:</a:t>
                      </a:r>
                      <a:endParaRPr lang="en-US" sz="1400" dirty="0">
                        <a:solidFill>
                          <a:schemeClr val="tx1"/>
                        </a:solidFill>
                        <a:latin typeface="Arial" panose="020B0604020202020204" pitchFamily="34" charset="0"/>
                        <a:ea typeface="Times New Roman"/>
                        <a:cs typeface="Arial" panose="020B0604020202020204"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9"/>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dirty="0" smtClean="0">
                          <a:solidFill>
                            <a:schemeClr val="tx1"/>
                          </a:solidFill>
                          <a:latin typeface="Arial" panose="020B0604020202020204" pitchFamily="34" charset="0"/>
                          <a:ea typeface="Times New Roman"/>
                          <a:cs typeface="Arial" panose="020B0604020202020204" pitchFamily="34" charset="0"/>
                        </a:rPr>
                        <a:t>Tunggal</a:t>
                      </a:r>
                      <a:endParaRPr lang="en-US" sz="1400" dirty="0">
                        <a:solidFill>
                          <a:schemeClr val="tx1"/>
                        </a:solidFill>
                        <a:latin typeface="Arial" panose="020B0604020202020204" pitchFamily="34" charset="0"/>
                        <a:ea typeface="Times New Roman"/>
                        <a:cs typeface="Arial" panose="020B0604020202020204"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1</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T 100</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0"/>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b="0" dirty="0" err="1" smtClean="0">
                          <a:solidFill>
                            <a:schemeClr val="tx1"/>
                          </a:solidFill>
                          <a:latin typeface="Arial" panose="020B0604020202020204" pitchFamily="34" charset="0"/>
                          <a:ea typeface="Times New Roman"/>
                          <a:cs typeface="Arial" panose="020B0604020202020204" pitchFamily="34" charset="0"/>
                        </a:rPr>
                        <a:t>Depan</a:t>
                      </a:r>
                      <a:r>
                        <a:rPr lang="en-US" sz="1400" b="0" dirty="0" smtClean="0">
                          <a:solidFill>
                            <a:schemeClr val="tx1"/>
                          </a:solidFill>
                          <a:latin typeface="Arial" panose="020B0604020202020204" pitchFamily="34" charset="0"/>
                          <a:ea typeface="Times New Roman"/>
                          <a:cs typeface="Arial" panose="020B0604020202020204" pitchFamily="34" charset="0"/>
                        </a:rPr>
                        <a:t> – </a:t>
                      </a:r>
                      <a:r>
                        <a:rPr lang="en-US" sz="1400" b="0" dirty="0" err="1" smtClean="0">
                          <a:solidFill>
                            <a:schemeClr val="tx1"/>
                          </a:solidFill>
                          <a:latin typeface="Arial" panose="020B0604020202020204" pitchFamily="34" charset="0"/>
                          <a:ea typeface="Times New Roman"/>
                          <a:cs typeface="Arial" panose="020B0604020202020204" pitchFamily="34" charset="0"/>
                        </a:rPr>
                        <a:t>Depan</a:t>
                      </a:r>
                      <a:endParaRPr lang="en-US" sz="1400" b="0" dirty="0">
                        <a:solidFill>
                          <a:schemeClr val="tx1"/>
                        </a:solidFill>
                        <a:latin typeface="Arial" panose="020B0604020202020204" pitchFamily="34" charset="0"/>
                        <a:ea typeface="Times New Roman"/>
                        <a:cs typeface="Arial" panose="020B0604020202020204"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7</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8</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N</a:t>
                      </a:r>
                      <a:r>
                        <a:rPr lang="en-US" sz="1400" baseline="0" dirty="0" smtClean="0">
                          <a:latin typeface="Arial" panose="020B0604020202020204" pitchFamily="34" charset="0"/>
                          <a:cs typeface="Arial" panose="020B0604020202020204" pitchFamily="34" charset="0"/>
                        </a:rPr>
                        <a:t> 14</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1"/>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dirty="0" err="1" smtClean="0">
                          <a:solidFill>
                            <a:srgbClr val="FF0000"/>
                          </a:solidFill>
                          <a:latin typeface="Arial" panose="020B0604020202020204" pitchFamily="34" charset="0"/>
                          <a:ea typeface="Times New Roman"/>
                          <a:cs typeface="Arial" panose="020B0604020202020204" pitchFamily="34" charset="0"/>
                        </a:rPr>
                        <a:t>Depan</a:t>
                      </a:r>
                      <a:r>
                        <a:rPr lang="en-US" sz="1400" baseline="0" dirty="0" smtClean="0">
                          <a:solidFill>
                            <a:srgbClr val="FF0000"/>
                          </a:solidFill>
                          <a:latin typeface="Arial" panose="020B0604020202020204" pitchFamily="34" charset="0"/>
                          <a:ea typeface="Times New Roman"/>
                          <a:cs typeface="Arial" panose="020B0604020202020204" pitchFamily="34" charset="0"/>
                        </a:rPr>
                        <a:t> </a:t>
                      </a:r>
                      <a:r>
                        <a:rPr lang="en-US" sz="1400" baseline="0" dirty="0" err="1" smtClean="0">
                          <a:solidFill>
                            <a:srgbClr val="FF0000"/>
                          </a:solidFill>
                          <a:latin typeface="Arial" panose="020B0604020202020204" pitchFamily="34" charset="0"/>
                          <a:ea typeface="Times New Roman"/>
                          <a:cs typeface="Arial" panose="020B0604020202020204" pitchFamily="34" charset="0"/>
                        </a:rPr>
                        <a:t>Belakang</a:t>
                      </a:r>
                      <a:endParaRPr lang="en-US" sz="1400" dirty="0">
                        <a:solidFill>
                          <a:srgbClr val="FF0000"/>
                        </a:solidFill>
                        <a:latin typeface="Arial" panose="020B0604020202020204" pitchFamily="34" charset="0"/>
                        <a:ea typeface="Times New Roman"/>
                        <a:cs typeface="Arial" panose="020B0604020202020204"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solidFill>
                            <a:srgbClr val="FF0000"/>
                          </a:solidFill>
                          <a:latin typeface="Arial" panose="020B0604020202020204" pitchFamily="34" charset="0"/>
                          <a:cs typeface="Arial" panose="020B0604020202020204" pitchFamily="34" charset="0"/>
                        </a:rPr>
                        <a:t>23</a:t>
                      </a:r>
                      <a:endParaRPr lang="id-ID" sz="1400" dirty="0">
                        <a:solidFill>
                          <a:srgbClr val="FF0000"/>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solidFill>
                            <a:srgbClr val="FF0000"/>
                          </a:solidFill>
                          <a:latin typeface="Arial" panose="020B0604020202020204" pitchFamily="34" charset="0"/>
                          <a:cs typeface="Arial" panose="020B0604020202020204" pitchFamily="34" charset="0"/>
                        </a:rPr>
                        <a:t>20</a:t>
                      </a:r>
                      <a:endParaRPr lang="id-ID" sz="1400" dirty="0">
                        <a:solidFill>
                          <a:srgbClr val="FF0000"/>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T 13</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2"/>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dirty="0" err="1" smtClean="0">
                          <a:solidFill>
                            <a:schemeClr val="tx1"/>
                          </a:solidFill>
                          <a:latin typeface="Arial" panose="020B0604020202020204" pitchFamily="34" charset="0"/>
                          <a:ea typeface="Times New Roman"/>
                          <a:cs typeface="Arial" panose="020B0604020202020204" pitchFamily="34" charset="0"/>
                        </a:rPr>
                        <a:t>Depan</a:t>
                      </a:r>
                      <a:r>
                        <a:rPr lang="en-US" sz="1400" dirty="0" smtClean="0">
                          <a:solidFill>
                            <a:schemeClr val="tx1"/>
                          </a:solidFill>
                          <a:latin typeface="Arial" panose="020B0604020202020204" pitchFamily="34" charset="0"/>
                          <a:ea typeface="Times New Roman"/>
                          <a:cs typeface="Arial" panose="020B0604020202020204" pitchFamily="34" charset="0"/>
                        </a:rPr>
                        <a:t> </a:t>
                      </a:r>
                      <a:r>
                        <a:rPr lang="en-US" sz="1400" dirty="0" err="1" smtClean="0">
                          <a:solidFill>
                            <a:schemeClr val="tx1"/>
                          </a:solidFill>
                          <a:latin typeface="Arial" panose="020B0604020202020204" pitchFamily="34" charset="0"/>
                          <a:ea typeface="Times New Roman"/>
                          <a:cs typeface="Arial" panose="020B0604020202020204" pitchFamily="34" charset="0"/>
                        </a:rPr>
                        <a:t>Samping</a:t>
                      </a:r>
                      <a:endParaRPr lang="en-US" sz="1400" dirty="0">
                        <a:solidFill>
                          <a:schemeClr val="tx1"/>
                        </a:solidFill>
                        <a:latin typeface="Arial" panose="020B0604020202020204" pitchFamily="34" charset="0"/>
                        <a:ea typeface="Times New Roman"/>
                        <a:cs typeface="Arial" panose="020B0604020202020204"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40</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59</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N 48</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3"/>
                  </a:ext>
                </a:extLst>
              </a:tr>
              <a:tr h="223413">
                <a:tc>
                  <a:txBody>
                    <a:bodyPr/>
                    <a:lstStyle/>
                    <a:p>
                      <a:pPr marL="0" marR="0" algn="ctr">
                        <a:lnSpc>
                          <a:spcPts val="2500"/>
                        </a:lnSpc>
                        <a:spcBef>
                          <a:spcPts val="0"/>
                        </a:spcBef>
                        <a:spcAft>
                          <a:spcPts val="0"/>
                        </a:spcAft>
                      </a:pPr>
                      <a:r>
                        <a:rPr lang="en-US" sz="1500" b="0" dirty="0" smtClean="0">
                          <a:solidFill>
                            <a:schemeClr val="tx1"/>
                          </a:solidFill>
                          <a:latin typeface="Arial" pitchFamily="34" charset="0"/>
                          <a:ea typeface="Times New Roman"/>
                          <a:cs typeface="Arial" pitchFamily="34" charset="0"/>
                        </a:rPr>
                        <a:t>-</a:t>
                      </a: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dirty="0" err="1" smtClean="0">
                          <a:solidFill>
                            <a:schemeClr val="tx1"/>
                          </a:solidFill>
                          <a:latin typeface="Arial" panose="020B0604020202020204" pitchFamily="34" charset="0"/>
                          <a:ea typeface="Times New Roman"/>
                          <a:cs typeface="Arial" panose="020B0604020202020204" pitchFamily="34" charset="0"/>
                        </a:rPr>
                        <a:t>Samping</a:t>
                      </a:r>
                      <a:r>
                        <a:rPr lang="en-US" sz="1400" dirty="0" smtClean="0">
                          <a:solidFill>
                            <a:schemeClr val="tx1"/>
                          </a:solidFill>
                          <a:latin typeface="Arial" panose="020B0604020202020204" pitchFamily="34" charset="0"/>
                          <a:ea typeface="Times New Roman"/>
                          <a:cs typeface="Arial" panose="020B0604020202020204" pitchFamily="34" charset="0"/>
                        </a:rPr>
                        <a:t> – </a:t>
                      </a:r>
                      <a:r>
                        <a:rPr lang="en-US" sz="1400" dirty="0" err="1" smtClean="0">
                          <a:solidFill>
                            <a:schemeClr val="tx1"/>
                          </a:solidFill>
                          <a:latin typeface="Arial" panose="020B0604020202020204" pitchFamily="34" charset="0"/>
                          <a:ea typeface="Times New Roman"/>
                          <a:cs typeface="Arial" panose="020B0604020202020204" pitchFamily="34" charset="0"/>
                        </a:rPr>
                        <a:t>samping</a:t>
                      </a:r>
                      <a:endParaRPr lang="en-US" sz="1400" dirty="0">
                        <a:solidFill>
                          <a:schemeClr val="tx1"/>
                        </a:solidFill>
                        <a:latin typeface="Arial" panose="020B0604020202020204" pitchFamily="34" charset="0"/>
                        <a:ea typeface="Times New Roman"/>
                        <a:cs typeface="Arial" panose="020B0604020202020204"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27</a:t>
                      </a:r>
                      <a:endParaRPr lang="id-ID" sz="14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21</a:t>
                      </a:r>
                      <a:endParaRPr lang="id-ID" sz="14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T 22</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4"/>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dirty="0" err="1" smtClean="0">
                          <a:solidFill>
                            <a:schemeClr val="tx1"/>
                          </a:solidFill>
                          <a:latin typeface="Arial" panose="020B0604020202020204" pitchFamily="34" charset="0"/>
                          <a:ea typeface="Times New Roman"/>
                          <a:cs typeface="Arial" panose="020B0604020202020204" pitchFamily="34" charset="0"/>
                        </a:rPr>
                        <a:t>Tabrak</a:t>
                      </a:r>
                      <a:r>
                        <a:rPr lang="en-US" sz="1400" dirty="0" smtClean="0">
                          <a:solidFill>
                            <a:schemeClr val="tx1"/>
                          </a:solidFill>
                          <a:latin typeface="Arial" panose="020B0604020202020204" pitchFamily="34" charset="0"/>
                          <a:ea typeface="Times New Roman"/>
                          <a:cs typeface="Arial" panose="020B0604020202020204" pitchFamily="34" charset="0"/>
                        </a:rPr>
                        <a:t> </a:t>
                      </a:r>
                      <a:r>
                        <a:rPr lang="en-US" sz="1400" dirty="0" err="1" smtClean="0">
                          <a:solidFill>
                            <a:schemeClr val="tx1"/>
                          </a:solidFill>
                          <a:latin typeface="Arial" panose="020B0604020202020204" pitchFamily="34" charset="0"/>
                          <a:ea typeface="Times New Roman"/>
                          <a:cs typeface="Arial" panose="020B0604020202020204" pitchFamily="34" charset="0"/>
                        </a:rPr>
                        <a:t>Manusia</a:t>
                      </a:r>
                      <a:endParaRPr lang="en-US" sz="1400" dirty="0">
                        <a:solidFill>
                          <a:schemeClr val="tx1"/>
                        </a:solidFill>
                        <a:latin typeface="Arial" panose="020B0604020202020204" pitchFamily="34" charset="0"/>
                        <a:ea typeface="Times New Roman"/>
                        <a:cs typeface="Arial" panose="020B0604020202020204"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10</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17</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N 70</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5"/>
                  </a:ext>
                </a:extLst>
              </a:tr>
              <a:tr h="266699">
                <a:tc>
                  <a:txBody>
                    <a:bodyPr/>
                    <a:lstStyle/>
                    <a:p>
                      <a:pPr marL="0" marR="0" algn="ctr">
                        <a:lnSpc>
                          <a:spcPts val="2500"/>
                        </a:lnSpc>
                        <a:spcBef>
                          <a:spcPts val="0"/>
                        </a:spcBef>
                        <a:spcAft>
                          <a:spcPts val="0"/>
                        </a:spcAft>
                      </a:pPr>
                      <a:endParaRPr lang="en-US" sz="1500" b="0" dirty="0">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dirty="0" err="1" smtClean="0">
                          <a:latin typeface="Arial" panose="020B0604020202020204" pitchFamily="34" charset="0"/>
                          <a:ea typeface="Times New Roman"/>
                          <a:cs typeface="Arial" panose="020B0604020202020204" pitchFamily="34" charset="0"/>
                        </a:rPr>
                        <a:t>Tabrak</a:t>
                      </a:r>
                      <a:r>
                        <a:rPr lang="en-US" sz="1400" dirty="0" smtClean="0">
                          <a:latin typeface="Arial" panose="020B0604020202020204" pitchFamily="34" charset="0"/>
                          <a:ea typeface="Times New Roman"/>
                          <a:cs typeface="Arial" panose="020B0604020202020204" pitchFamily="34" charset="0"/>
                        </a:rPr>
                        <a:t> </a:t>
                      </a:r>
                      <a:r>
                        <a:rPr lang="en-US" sz="1400" dirty="0" err="1" smtClean="0">
                          <a:latin typeface="Arial" panose="020B0604020202020204" pitchFamily="34" charset="0"/>
                          <a:ea typeface="Times New Roman"/>
                          <a:cs typeface="Arial" panose="020B0604020202020204" pitchFamily="34" charset="0"/>
                        </a:rPr>
                        <a:t>Hewan</a:t>
                      </a:r>
                      <a:endParaRPr lang="en-US" sz="1400" dirty="0">
                        <a:latin typeface="Arial" panose="020B0604020202020204" pitchFamily="34" charset="0"/>
                        <a:ea typeface="Times New Roman"/>
                        <a:cs typeface="Arial" panose="020B0604020202020204" pitchFamily="34" charset="0"/>
                      </a:endParaRPr>
                    </a:p>
                  </a:txBody>
                  <a:tcPr marL="40364" marR="40364"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6"/>
                  </a:ext>
                </a:extLst>
              </a:tr>
              <a:tr h="266699">
                <a:tc>
                  <a:txBody>
                    <a:bodyPr/>
                    <a:lstStyle/>
                    <a:p>
                      <a:pPr marL="0" marR="0" algn="ctr">
                        <a:lnSpc>
                          <a:spcPts val="2500"/>
                        </a:lnSpc>
                        <a:spcBef>
                          <a:spcPts val="0"/>
                        </a:spcBef>
                        <a:spcAft>
                          <a:spcPts val="0"/>
                        </a:spcAft>
                      </a:pPr>
                      <a:endParaRPr lang="en-US" sz="1500" b="0" dirty="0">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dirty="0" smtClean="0">
                          <a:latin typeface="Arial" panose="020B0604020202020204" pitchFamily="34" charset="0"/>
                          <a:ea typeface="Times New Roman"/>
                          <a:cs typeface="Arial" panose="020B0604020202020204" pitchFamily="34" charset="0"/>
                        </a:rPr>
                        <a:t>Lain </a:t>
                      </a:r>
                      <a:r>
                        <a:rPr lang="en-US" sz="1400" dirty="0" err="1" smtClean="0">
                          <a:latin typeface="Arial" panose="020B0604020202020204" pitchFamily="34" charset="0"/>
                          <a:ea typeface="Times New Roman"/>
                          <a:cs typeface="Arial" panose="020B0604020202020204" pitchFamily="34" charset="0"/>
                        </a:rPr>
                        <a:t>lain</a:t>
                      </a:r>
                      <a:endParaRPr lang="en-US" sz="1400" dirty="0">
                        <a:latin typeface="Arial" panose="020B0604020202020204" pitchFamily="34" charset="0"/>
                        <a:ea typeface="Times New Roman"/>
                        <a:cs typeface="Arial" panose="020B0604020202020204" pitchFamily="34" charset="0"/>
                      </a:endParaRPr>
                    </a:p>
                  </a:txBody>
                  <a:tcPr marL="40364" marR="40364"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5" name="Rounded Rectangle 4"/>
          <p:cNvSpPr/>
          <p:nvPr/>
        </p:nvSpPr>
        <p:spPr>
          <a:xfrm>
            <a:off x="85344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11</a:t>
            </a:r>
            <a:endParaRPr lang="en-US" sz="1200" dirty="0">
              <a:solidFill>
                <a:srgbClr val="000000"/>
              </a:solidFill>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655382505"/>
              </p:ext>
            </p:extLst>
          </p:nvPr>
        </p:nvGraphicFramePr>
        <p:xfrm>
          <a:off x="2270125" y="703507"/>
          <a:ext cx="5365750" cy="24352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381000"/>
            <a:ext cx="3349824" cy="400110"/>
          </a:xfrm>
          <a:prstGeom prst="rect">
            <a:avLst/>
          </a:prstGeom>
          <a:noFill/>
        </p:spPr>
        <p:txBody>
          <a:bodyPr wrap="square">
            <a:spAutoFit/>
          </a:bodyPr>
          <a:lstStyle/>
          <a:p>
            <a:pPr fontAlgn="auto">
              <a:spcBef>
                <a:spcPts val="0"/>
              </a:spcBef>
              <a:spcAft>
                <a:spcPts val="0"/>
              </a:spcAft>
              <a:defRPr/>
            </a:pP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Tipe</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 </a:t>
            </a: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kejadian</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spTree>
    <p:extLst>
      <p:ext uri="{BB962C8B-B14F-4D97-AF65-F5344CB8AC3E}">
        <p14:creationId xmlns:p14="http://schemas.microsoft.com/office/powerpoint/2010/main" val="936268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30326653"/>
              </p:ext>
            </p:extLst>
          </p:nvPr>
        </p:nvGraphicFramePr>
        <p:xfrm>
          <a:off x="3047999" y="2590800"/>
          <a:ext cx="5257801" cy="4206240"/>
        </p:xfrm>
        <a:graphic>
          <a:graphicData uri="http://schemas.openxmlformats.org/drawingml/2006/table">
            <a:tbl>
              <a:tblPr>
                <a:tableStyleId>{22838BEF-8BB2-4498-84A7-C5851F593DF1}</a:tableStyleId>
              </a:tblPr>
              <a:tblGrid>
                <a:gridCol w="418235">
                  <a:extLst>
                    <a:ext uri="{9D8B030D-6E8A-4147-A177-3AD203B41FA5}">
                      <a16:colId xmlns:a16="http://schemas.microsoft.com/office/drawing/2014/main" val="20000"/>
                    </a:ext>
                  </a:extLst>
                </a:gridCol>
                <a:gridCol w="1986930">
                  <a:extLst>
                    <a:ext uri="{9D8B030D-6E8A-4147-A177-3AD203B41FA5}">
                      <a16:colId xmlns:a16="http://schemas.microsoft.com/office/drawing/2014/main" val="20001"/>
                    </a:ext>
                  </a:extLst>
                </a:gridCol>
                <a:gridCol w="790242">
                  <a:extLst>
                    <a:ext uri="{9D8B030D-6E8A-4147-A177-3AD203B41FA5}">
                      <a16:colId xmlns:a16="http://schemas.microsoft.com/office/drawing/2014/main" val="20002"/>
                    </a:ext>
                  </a:extLst>
                </a:gridCol>
                <a:gridCol w="689205">
                  <a:extLst>
                    <a:ext uri="{9D8B030D-6E8A-4147-A177-3AD203B41FA5}">
                      <a16:colId xmlns:a16="http://schemas.microsoft.com/office/drawing/2014/main" val="2161846054"/>
                    </a:ext>
                  </a:extLst>
                </a:gridCol>
                <a:gridCol w="1373189">
                  <a:extLst>
                    <a:ext uri="{9D8B030D-6E8A-4147-A177-3AD203B41FA5}">
                      <a16:colId xmlns:a16="http://schemas.microsoft.com/office/drawing/2014/main" val="3232661451"/>
                    </a:ext>
                  </a:extLst>
                </a:gridCol>
              </a:tblGrid>
              <a:tr h="30480">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91490">
                <a:tc>
                  <a:txBody>
                    <a:bodyPr/>
                    <a:lstStyle/>
                    <a:p>
                      <a:pPr algn="ctr"/>
                      <a:r>
                        <a:rPr lang="en-US" sz="1000" b="0" cap="none" spc="0" dirty="0" smtClean="0">
                          <a:ln>
                            <a:noFill/>
                          </a:ln>
                          <a:solidFill>
                            <a:schemeClr val="tx1"/>
                          </a:solidFill>
                          <a:effectLst/>
                          <a:latin typeface="Arial" pitchFamily="34" charset="0"/>
                          <a:cs typeface="Arial" pitchFamily="34" charset="0"/>
                        </a:rPr>
                        <a:t>13</a:t>
                      </a: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gridSpan="4">
                  <a:txBody>
                    <a:bodyPr/>
                    <a:lstStyle/>
                    <a:p>
                      <a:pPr algn="l"/>
                      <a:r>
                        <a:rPr lang="en-US" sz="1000" b="0" cap="none" spc="0" dirty="0" smtClean="0">
                          <a:ln>
                            <a:noFill/>
                          </a:ln>
                          <a:solidFill>
                            <a:schemeClr val="tx1"/>
                          </a:solidFill>
                          <a:effectLst/>
                          <a:latin typeface="Arial" pitchFamily="34" charset="0"/>
                          <a:cs typeface="Arial" pitchFamily="34" charset="0"/>
                        </a:rPr>
                        <a:t>PENYEBAB</a:t>
                      </a:r>
                      <a:r>
                        <a:rPr lang="en-US" sz="1000" b="0" cap="none" spc="0" baseline="0" dirty="0" smtClean="0">
                          <a:ln>
                            <a:noFill/>
                          </a:ln>
                          <a:solidFill>
                            <a:schemeClr val="tx1"/>
                          </a:solidFill>
                          <a:effectLst/>
                          <a:latin typeface="Arial" pitchFamily="34" charset="0"/>
                          <a:cs typeface="Arial" pitchFamily="34" charset="0"/>
                        </a:rPr>
                        <a:t> LAKA</a:t>
                      </a: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hMerge="1">
                  <a:txBody>
                    <a:bodyPr/>
                    <a:lstStyle/>
                    <a:p>
                      <a:endParaRPr lang="id-ID"/>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BELOK</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19</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30</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N 58</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2"/>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PINDAH LAJUR</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24</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25</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rgbClr val="FF0000"/>
                          </a:solidFill>
                          <a:latin typeface="Arial" panose="020B0604020202020204" pitchFamily="34" charset="0"/>
                          <a:cs typeface="Arial" panose="020B0604020202020204" pitchFamily="34" charset="0"/>
                        </a:rPr>
                        <a:t>N 4</a:t>
                      </a:r>
                      <a:endParaRPr lang="id-ID" sz="1000" dirty="0">
                        <a:solidFill>
                          <a:srgbClr val="FF0000"/>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3"/>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JAGA JARAK</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rgbClr val="FF0000"/>
                          </a:solidFill>
                          <a:latin typeface="Arial" panose="020B0604020202020204" pitchFamily="34" charset="0"/>
                          <a:cs typeface="Arial" panose="020B0604020202020204" pitchFamily="34" charset="0"/>
                        </a:rPr>
                        <a:t>20</a:t>
                      </a:r>
                      <a:endParaRPr lang="id-ID" sz="1000" dirty="0">
                        <a:solidFill>
                          <a:srgbClr val="FF0000"/>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rgbClr val="FF0000"/>
                          </a:solidFill>
                          <a:latin typeface="Arial" panose="020B0604020202020204" pitchFamily="34" charset="0"/>
                          <a:cs typeface="Arial" panose="020B0604020202020204" pitchFamily="34" charset="0"/>
                        </a:rPr>
                        <a:t>15</a:t>
                      </a:r>
                      <a:endParaRPr lang="id-ID" sz="1000" dirty="0">
                        <a:solidFill>
                          <a:srgbClr val="FF0000"/>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T 25</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4"/>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KECEPATAN</a:t>
                      </a:r>
                      <a:r>
                        <a:rPr lang="en-US" sz="1000" b="0" baseline="0" dirty="0" smtClean="0">
                          <a:solidFill>
                            <a:schemeClr val="tx1"/>
                          </a:solidFill>
                          <a:latin typeface="Arial" pitchFamily="34" charset="0"/>
                          <a:ea typeface="Times New Roman"/>
                          <a:cs typeface="Arial" pitchFamily="34" charset="0"/>
                        </a:rPr>
                        <a:t> TINGGI</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3</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2</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T 33</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5"/>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MENGANTUK</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T 100</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6"/>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MABUK</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7"/>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MELAWAN ARUS</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4</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T 75</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8"/>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MELANGGAR APILL/RAMBU</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7</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10</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N 43</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9"/>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MENYALIP</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12</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N 11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0"/>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PEJALAN</a:t>
                      </a:r>
                      <a:r>
                        <a:rPr lang="en-US" sz="1000" b="0" baseline="0" dirty="0" smtClean="0">
                          <a:solidFill>
                            <a:schemeClr val="tx1"/>
                          </a:solidFill>
                          <a:latin typeface="Arial" pitchFamily="34" charset="0"/>
                          <a:ea typeface="Times New Roman"/>
                          <a:cs typeface="Arial" pitchFamily="34" charset="0"/>
                        </a:rPr>
                        <a:t> KAKI</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10</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17</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N 70</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1"/>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SAKIT / </a:t>
                      </a:r>
                      <a:r>
                        <a:rPr lang="en-US" sz="1000" b="0" baseline="0" dirty="0" smtClean="0">
                          <a:solidFill>
                            <a:schemeClr val="tx1"/>
                          </a:solidFill>
                          <a:latin typeface="Arial" pitchFamily="34" charset="0"/>
                          <a:ea typeface="Times New Roman"/>
                          <a:cs typeface="Arial" pitchFamily="34" charset="0"/>
                        </a:rPr>
                        <a:t> TIDAK KONSENTRASI</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2</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6</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N 200</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2"/>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MENEROBOS PALANG PINTU</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T 100</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3"/>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MEMBUKA</a:t>
                      </a:r>
                      <a:r>
                        <a:rPr lang="en-US" sz="1000" b="0" baseline="0" dirty="0" smtClean="0">
                          <a:solidFill>
                            <a:schemeClr val="tx1"/>
                          </a:solidFill>
                          <a:latin typeface="Arial" pitchFamily="34" charset="0"/>
                          <a:ea typeface="Times New Roman"/>
                          <a:cs typeface="Arial" pitchFamily="34" charset="0"/>
                        </a:rPr>
                        <a:t> PINTU</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4"/>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PRIORITAS JALUR UTAMA</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6</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4</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T 33</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5"/>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LAIIN LAIN</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N</a:t>
                      </a:r>
                      <a:r>
                        <a:rPr lang="en-US" sz="1000" baseline="0" dirty="0" smtClean="0">
                          <a:solidFill>
                            <a:schemeClr val="tx1"/>
                          </a:solidFill>
                          <a:latin typeface="Arial" panose="020B0604020202020204" pitchFamily="34" charset="0"/>
                          <a:cs typeface="Arial" panose="020B0604020202020204" pitchFamily="34" charset="0"/>
                        </a:rPr>
                        <a:t> 100</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5" name="Rounded Rectangle 4"/>
          <p:cNvSpPr/>
          <p:nvPr/>
        </p:nvSpPr>
        <p:spPr>
          <a:xfrm>
            <a:off x="85344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12</a:t>
            </a:r>
            <a:endParaRPr lang="en-US" sz="1200" dirty="0">
              <a:solidFill>
                <a:srgbClr val="000000"/>
              </a:solidFill>
              <a:latin typeface="Arial" pitchFamily="34" charset="0"/>
              <a:cs typeface="Arial"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986089668"/>
              </p:ext>
            </p:extLst>
          </p:nvPr>
        </p:nvGraphicFramePr>
        <p:xfrm>
          <a:off x="2895600" y="97888"/>
          <a:ext cx="542925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 y="228600"/>
            <a:ext cx="3349824" cy="400110"/>
          </a:xfrm>
          <a:prstGeom prst="rect">
            <a:avLst/>
          </a:prstGeom>
          <a:noFill/>
        </p:spPr>
        <p:txBody>
          <a:bodyPr wrap="square">
            <a:spAutoFit/>
          </a:bodyPr>
          <a:lstStyle/>
          <a:p>
            <a:pPr fontAlgn="auto">
              <a:spcBef>
                <a:spcPts val="0"/>
              </a:spcBef>
              <a:spcAft>
                <a:spcPts val="0"/>
              </a:spcAft>
              <a:defRPr/>
            </a:pP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Penyebab</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 </a:t>
            </a: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laka</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spTree>
    <p:extLst>
      <p:ext uri="{BB962C8B-B14F-4D97-AF65-F5344CB8AC3E}">
        <p14:creationId xmlns:p14="http://schemas.microsoft.com/office/powerpoint/2010/main" val="1473163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23700853"/>
              </p:ext>
            </p:extLst>
          </p:nvPr>
        </p:nvGraphicFramePr>
        <p:xfrm>
          <a:off x="1022350" y="3003118"/>
          <a:ext cx="7759700" cy="3856054"/>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932401">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tblGrid>
              <a:tr h="304799">
                <a:tc rowSpan="2">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rowSpan="2">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gridSpan="2">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-PERIODE</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hMerge="1">
                  <a:txBody>
                    <a:bodyPr/>
                    <a:lstStyle/>
                    <a:p>
                      <a:pPr marL="0" marR="0" algn="ctr">
                        <a:lnSpc>
                          <a:spcPts val="2400"/>
                        </a:lnSpc>
                        <a:spcBef>
                          <a:spcPts val="0"/>
                        </a:spcBef>
                        <a:spcAft>
                          <a:spcPts val="0"/>
                        </a:spcAft>
                      </a:pP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76735654"/>
                  </a:ext>
                </a:extLst>
              </a:tr>
              <a:tr h="304799">
                <a:tc vMerge="1">
                  <a:txBody>
                    <a:bodyPr/>
                    <a:lstStyle/>
                    <a:p>
                      <a:pPr marL="0" marR="0" algn="ctr">
                        <a:lnSpc>
                          <a:spcPts val="2400"/>
                        </a:lnSpc>
                        <a:spcBef>
                          <a:spcPts val="0"/>
                        </a:spcBef>
                        <a:spcAft>
                          <a:spcPts val="0"/>
                        </a:spcAft>
                      </a:pP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vMerge="1">
                  <a:txBody>
                    <a:bodyPr/>
                    <a:lstStyle/>
                    <a:p>
                      <a:pPr marL="0" marR="0" algn="ctr">
                        <a:lnSpc>
                          <a:spcPts val="2400"/>
                        </a:lnSpc>
                        <a:spcBef>
                          <a:spcPts val="0"/>
                        </a:spcBef>
                        <a:spcAft>
                          <a:spcPts val="0"/>
                        </a:spcAft>
                      </a:pP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23413">
                <a:tc>
                  <a:txBody>
                    <a:bodyPr/>
                    <a:lstStyle/>
                    <a:p>
                      <a:pPr marL="0" marR="0" algn="ctr">
                        <a:lnSpc>
                          <a:spcPts val="2300"/>
                        </a:lnSpc>
                        <a:spcBef>
                          <a:spcPts val="0"/>
                        </a:spcBef>
                        <a:spcAft>
                          <a:spcPts val="0"/>
                        </a:spcAft>
                      </a:pPr>
                      <a:r>
                        <a:rPr lang="en-US" sz="1400" b="0" dirty="0" smtClean="0">
                          <a:solidFill>
                            <a:schemeClr val="tx1"/>
                          </a:solidFill>
                          <a:latin typeface="Arial" pitchFamily="34" charset="0"/>
                          <a:ea typeface="Times New Roman"/>
                          <a:cs typeface="Arial" pitchFamily="34" charset="0"/>
                        </a:rPr>
                        <a:t>1</a:t>
                      </a: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b="1" dirty="0" err="1" smtClean="0">
                          <a:solidFill>
                            <a:schemeClr val="tx1"/>
                          </a:solidFill>
                          <a:latin typeface="Arial" pitchFamily="34" charset="0"/>
                          <a:ea typeface="Times New Roman"/>
                          <a:cs typeface="Arial" pitchFamily="34" charset="0"/>
                        </a:rPr>
                        <a:t>Jumlah</a:t>
                      </a:r>
                      <a:r>
                        <a:rPr lang="en-US" sz="1400" b="1" baseline="0" dirty="0" smtClean="0">
                          <a:solidFill>
                            <a:schemeClr val="tx1"/>
                          </a:solidFill>
                          <a:latin typeface="Arial" pitchFamily="34" charset="0"/>
                          <a:ea typeface="Times New Roman"/>
                          <a:cs typeface="Arial" pitchFamily="34" charset="0"/>
                        </a:rPr>
                        <a:t> </a:t>
                      </a:r>
                      <a:r>
                        <a:rPr lang="en-US" sz="1400" b="1" baseline="0" dirty="0" err="1" smtClean="0">
                          <a:solidFill>
                            <a:schemeClr val="tx1"/>
                          </a:solidFill>
                          <a:latin typeface="Arial" pitchFamily="34" charset="0"/>
                          <a:ea typeface="Times New Roman"/>
                          <a:cs typeface="Arial" pitchFamily="34" charset="0"/>
                        </a:rPr>
                        <a:t>Kejadian</a:t>
                      </a:r>
                      <a:endParaRPr lang="en-US" sz="1400" b="1"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13</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20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54</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4032360045"/>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endParaRPr lang="en-US" sz="1400" b="1"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2634518989"/>
                  </a:ext>
                </a:extLst>
              </a:tr>
              <a:tr h="223413">
                <a:tc>
                  <a:txBody>
                    <a:bodyPr/>
                    <a:lstStyle/>
                    <a:p>
                      <a:pPr marL="0" marR="0" algn="ctr">
                        <a:lnSpc>
                          <a:spcPts val="2300"/>
                        </a:lnSpc>
                        <a:spcBef>
                          <a:spcPts val="0"/>
                        </a:spcBef>
                        <a:spcAft>
                          <a:spcPts val="0"/>
                        </a:spcAft>
                      </a:pPr>
                      <a:r>
                        <a:rPr lang="en-US" sz="1400" b="0" dirty="0" smtClean="0">
                          <a:solidFill>
                            <a:schemeClr val="tx1"/>
                          </a:solidFill>
                          <a:latin typeface="Arial" pitchFamily="34" charset="0"/>
                          <a:ea typeface="Times New Roman"/>
                          <a:cs typeface="Arial" pitchFamily="34" charset="0"/>
                        </a:rPr>
                        <a:t>.</a:t>
                      </a: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b="1" dirty="0">
                          <a:solidFill>
                            <a:schemeClr val="tx1"/>
                          </a:solidFill>
                          <a:latin typeface="Arial" pitchFamily="34" charset="0"/>
                          <a:ea typeface="Times New Roman"/>
                          <a:cs typeface="Arial" pitchFamily="34" charset="0"/>
                        </a:rPr>
                        <a:t>Korban </a:t>
                      </a:r>
                      <a:r>
                        <a:rPr lang="fi-FI" sz="1400" b="1" dirty="0" smtClean="0">
                          <a:solidFill>
                            <a:schemeClr val="tx1"/>
                          </a:solidFill>
                          <a:latin typeface="Arial" pitchFamily="34" charset="0"/>
                          <a:ea typeface="Times New Roman"/>
                          <a:cs typeface="Arial" pitchFamily="34" charset="0"/>
                        </a:rPr>
                        <a:t>Laka Meninggal Dunia </a:t>
                      </a:r>
                      <a:r>
                        <a:rPr lang="fi-FI" sz="1400" b="1" dirty="0">
                          <a:solidFill>
                            <a:schemeClr val="tx1"/>
                          </a:solidFill>
                          <a:latin typeface="Arial" pitchFamily="34" charset="0"/>
                          <a:ea typeface="Times New Roman"/>
                          <a:cs typeface="Arial" pitchFamily="34" charset="0"/>
                        </a:rPr>
                        <a:t>:</a:t>
                      </a:r>
                      <a:endParaRPr lang="en-US" sz="1400" b="1"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15</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20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33</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9"/>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b="1" dirty="0" err="1" smtClean="0">
                          <a:solidFill>
                            <a:schemeClr val="tx1"/>
                          </a:solidFill>
                          <a:latin typeface="Arial" pitchFamily="34" charset="0"/>
                          <a:ea typeface="Times New Roman"/>
                          <a:cs typeface="Arial" pitchFamily="34" charset="0"/>
                        </a:rPr>
                        <a:t>Profesi</a:t>
                      </a:r>
                      <a:r>
                        <a:rPr lang="en-US" sz="1400" b="1" baseline="0" dirty="0" smtClean="0">
                          <a:solidFill>
                            <a:schemeClr val="tx1"/>
                          </a:solidFill>
                          <a:latin typeface="Arial" pitchFamily="34" charset="0"/>
                          <a:ea typeface="Times New Roman"/>
                          <a:cs typeface="Arial" pitchFamily="34" charset="0"/>
                        </a:rPr>
                        <a:t> Korban : </a:t>
                      </a:r>
                      <a:endParaRPr lang="en-US" sz="1400" b="1"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2220324908"/>
                  </a:ext>
                </a:extLst>
              </a:tr>
              <a:tr h="325454">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a:solidFill>
                            <a:schemeClr val="tx1"/>
                          </a:solidFill>
                          <a:latin typeface="Arial" pitchFamily="34" charset="0"/>
                          <a:ea typeface="Times New Roman"/>
                          <a:cs typeface="Arial" pitchFamily="34" charset="0"/>
                        </a:rPr>
                        <a:t>Pegawai Negeri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0"/>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rgbClr val="FF0000"/>
                          </a:solidFill>
                          <a:latin typeface="Arial" pitchFamily="34" charset="0"/>
                          <a:ea typeface="Times New Roman"/>
                          <a:cs typeface="Arial" pitchFamily="34" charset="0"/>
                        </a:rPr>
                        <a:t>Swasta</a:t>
                      </a:r>
                      <a:endParaRPr lang="en-US" sz="1400" dirty="0">
                        <a:solidFill>
                          <a:srgbClr val="FF0000"/>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12</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16</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N 33</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1"/>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chemeClr val="tx1"/>
                          </a:solidFill>
                          <a:latin typeface="Arial" pitchFamily="34" charset="0"/>
                          <a:ea typeface="Times New Roman"/>
                          <a:cs typeface="Arial" pitchFamily="34" charset="0"/>
                        </a:rPr>
                        <a:t>Mahasiswa</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3</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2"/>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id-ID" sz="1400" dirty="0" smtClean="0">
                          <a:solidFill>
                            <a:schemeClr val="tx1"/>
                          </a:solidFill>
                          <a:latin typeface="Arial" pitchFamily="34" charset="0"/>
                          <a:ea typeface="Times New Roman"/>
                          <a:cs typeface="Arial" pitchFamily="34" charset="0"/>
                        </a:rPr>
                        <a:t>Pelajar</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2</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1</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50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3"/>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chemeClr val="tx1"/>
                          </a:solidFill>
                          <a:latin typeface="Arial" pitchFamily="34" charset="0"/>
                          <a:ea typeface="Times New Roman"/>
                          <a:cs typeface="Arial" pitchFamily="34" charset="0"/>
                        </a:rPr>
                        <a:t>TNI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4"/>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id-ID" sz="1400" dirty="0" smtClean="0">
                          <a:solidFill>
                            <a:schemeClr val="tx1"/>
                          </a:solidFill>
                          <a:latin typeface="Arial" pitchFamily="34" charset="0"/>
                          <a:ea typeface="Times New Roman"/>
                          <a:cs typeface="Arial" pitchFamily="34" charset="0"/>
                        </a:rPr>
                        <a:t>POLRI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5"/>
                  </a:ext>
                </a:extLst>
              </a:tr>
              <a:tr h="223413">
                <a:tc>
                  <a:txBody>
                    <a:bodyPr/>
                    <a:lstStyle/>
                    <a:p>
                      <a:pPr marL="0" marR="0" algn="ctr">
                        <a:lnSpc>
                          <a:spcPts val="2300"/>
                        </a:lnSpc>
                        <a:spcBef>
                          <a:spcPts val="0"/>
                        </a:spcBef>
                        <a:spcAft>
                          <a:spcPts val="0"/>
                        </a:spcAft>
                      </a:pPr>
                      <a:endParaRPr lang="en-US" sz="1400" b="0" dirty="0">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a:latin typeface="Arial" pitchFamily="34" charset="0"/>
                          <a:ea typeface="Times New Roman"/>
                          <a:cs typeface="Arial" pitchFamily="34" charset="0"/>
                        </a:rPr>
                        <a:t>Lain – lain</a:t>
                      </a:r>
                      <a:endParaRPr lang="en-US" sz="1400" dirty="0">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5" name="Rounded Rectangle 4"/>
          <p:cNvSpPr/>
          <p:nvPr/>
        </p:nvSpPr>
        <p:spPr>
          <a:xfrm>
            <a:off x="85344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13</a:t>
            </a:r>
            <a:endParaRPr lang="en-US" sz="1200" dirty="0">
              <a:solidFill>
                <a:srgbClr val="000000"/>
              </a:solidFill>
              <a:latin typeface="Arial" pitchFamily="34" charset="0"/>
              <a:cs typeface="Arial" pitchFamily="34" charset="0"/>
            </a:endParaRPr>
          </a:p>
        </p:txBody>
      </p:sp>
      <p:sp>
        <p:nvSpPr>
          <p:cNvPr id="3" name="Rectangle 2"/>
          <p:cNvSpPr/>
          <p:nvPr/>
        </p:nvSpPr>
        <p:spPr>
          <a:xfrm>
            <a:off x="1524000" y="76200"/>
            <a:ext cx="6629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KORBAN LAKA MENINGGAL DUNIA</a:t>
            </a:r>
            <a:endParaRPr lang="en-US" b="1" dirty="0">
              <a:solidFill>
                <a:srgbClr val="FF0000"/>
              </a:solidFill>
            </a:endParaRPr>
          </a:p>
        </p:txBody>
      </p:sp>
      <p:graphicFrame>
        <p:nvGraphicFramePr>
          <p:cNvPr id="6" name="Chart 5"/>
          <p:cNvGraphicFramePr>
            <a:graphicFrameLocks/>
          </p:cNvGraphicFramePr>
          <p:nvPr>
            <p:extLst>
              <p:ext uri="{D42A27DB-BD31-4B8C-83A1-F6EECF244321}">
                <p14:modId xmlns:p14="http://schemas.microsoft.com/office/powerpoint/2010/main" val="1557959270"/>
              </p:ext>
            </p:extLst>
          </p:nvPr>
        </p:nvGraphicFramePr>
        <p:xfrm>
          <a:off x="2155825" y="604227"/>
          <a:ext cx="5365750" cy="2197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4682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6340370"/>
              </p:ext>
            </p:extLst>
          </p:nvPr>
        </p:nvGraphicFramePr>
        <p:xfrm>
          <a:off x="1073150" y="4114800"/>
          <a:ext cx="7759700" cy="2174812"/>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932401">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tblGrid>
              <a:tr h="223413">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23413">
                <a:tc>
                  <a:txBody>
                    <a:bodyPr/>
                    <a:lstStyle/>
                    <a:p>
                      <a:pPr marL="0" marR="0" algn="ctr">
                        <a:lnSpc>
                          <a:spcPts val="2500"/>
                        </a:lnSpc>
                        <a:spcBef>
                          <a:spcPts val="0"/>
                        </a:spcBef>
                        <a:spcAft>
                          <a:spcPts val="0"/>
                        </a:spcAft>
                      </a:pPr>
                      <a:r>
                        <a:rPr lang="en-US" sz="1500" b="0" dirty="0" smtClean="0">
                          <a:solidFill>
                            <a:schemeClr val="tx1"/>
                          </a:solidFill>
                          <a:latin typeface="Arial" pitchFamily="34" charset="0"/>
                          <a:ea typeface="Times New Roman"/>
                          <a:cs typeface="Arial" pitchFamily="34" charset="0"/>
                        </a:rPr>
                        <a:t>2.</a:t>
                      </a: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500" dirty="0">
                          <a:solidFill>
                            <a:schemeClr val="tx1"/>
                          </a:solidFill>
                          <a:latin typeface="Arial"/>
                          <a:ea typeface="Times New Roman"/>
                          <a:cs typeface="Times New Roman"/>
                        </a:rPr>
                        <a:t>Umur korban </a:t>
                      </a:r>
                      <a:r>
                        <a:rPr lang="fi-FI" sz="1500" dirty="0" smtClean="0">
                          <a:solidFill>
                            <a:schemeClr val="tx1"/>
                          </a:solidFill>
                          <a:latin typeface="Arial"/>
                          <a:ea typeface="Times New Roman"/>
                          <a:cs typeface="Times New Roman"/>
                        </a:rPr>
                        <a:t>Meninggal </a:t>
                      </a:r>
                      <a:endParaRPr lang="en-US" sz="1500" dirty="0">
                        <a:solidFill>
                          <a:schemeClr val="tx1"/>
                        </a:solidFill>
                        <a:latin typeface="Times New Roman"/>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1"/>
                  </a:ext>
                </a:extLst>
              </a:tr>
              <a:tr h="166673">
                <a:tc>
                  <a:txBody>
                    <a:bodyPr/>
                    <a:lstStyle/>
                    <a:p>
                      <a:pPr marL="0" marR="0" algn="ctr">
                        <a:lnSpc>
                          <a:spcPts val="2500"/>
                        </a:lnSpc>
                        <a:spcBef>
                          <a:spcPts val="0"/>
                        </a:spcBef>
                        <a:spcAft>
                          <a:spcPts val="0"/>
                        </a:spcAft>
                      </a:pPr>
                      <a:endParaRPr lang="es-MX"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500" dirty="0">
                          <a:solidFill>
                            <a:schemeClr val="tx1"/>
                          </a:solidFill>
                          <a:latin typeface="Arial"/>
                          <a:ea typeface="Times New Roman"/>
                          <a:cs typeface="Times New Roman"/>
                        </a:rPr>
                        <a:t>0 s/d </a:t>
                      </a:r>
                      <a:r>
                        <a:rPr lang="id-ID" sz="1500" dirty="0" smtClean="0">
                          <a:solidFill>
                            <a:schemeClr val="tx1"/>
                          </a:solidFill>
                          <a:latin typeface="Arial"/>
                          <a:ea typeface="Times New Roman"/>
                          <a:cs typeface="Times New Roman"/>
                        </a:rPr>
                        <a:t>16</a:t>
                      </a:r>
                      <a:r>
                        <a:rPr lang="fi-FI" sz="1500" dirty="0" smtClean="0">
                          <a:solidFill>
                            <a:schemeClr val="tx1"/>
                          </a:solidFill>
                          <a:latin typeface="Arial"/>
                          <a:ea typeface="Times New Roman"/>
                          <a:cs typeface="Times New Roman"/>
                        </a:rPr>
                        <a:t> </a:t>
                      </a:r>
                      <a:r>
                        <a:rPr lang="fi-FI" sz="1500" dirty="0">
                          <a:solidFill>
                            <a:schemeClr val="tx1"/>
                          </a:solidFill>
                          <a:latin typeface="Arial"/>
                          <a:ea typeface="Times New Roman"/>
                          <a:cs typeface="Times New Roman"/>
                        </a:rPr>
                        <a:t>tahun</a:t>
                      </a:r>
                      <a:endParaRPr lang="en-US" sz="1500" dirty="0">
                        <a:solidFill>
                          <a:schemeClr val="tx1"/>
                        </a:solidFill>
                        <a:latin typeface="Times New Roman"/>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2</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50</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2"/>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500" dirty="0" smtClean="0">
                          <a:solidFill>
                            <a:schemeClr val="tx1"/>
                          </a:solidFill>
                          <a:latin typeface="Arial"/>
                          <a:ea typeface="Times New Roman"/>
                          <a:cs typeface="Times New Roman"/>
                        </a:rPr>
                        <a:t>1</a:t>
                      </a:r>
                      <a:r>
                        <a:rPr lang="id-ID" sz="1500" dirty="0" smtClean="0">
                          <a:solidFill>
                            <a:schemeClr val="tx1"/>
                          </a:solidFill>
                          <a:latin typeface="Arial"/>
                          <a:ea typeface="Times New Roman"/>
                          <a:cs typeface="Times New Roman"/>
                        </a:rPr>
                        <a:t>7</a:t>
                      </a:r>
                      <a:r>
                        <a:rPr lang="fi-FI" sz="1500" dirty="0" smtClean="0">
                          <a:solidFill>
                            <a:schemeClr val="tx1"/>
                          </a:solidFill>
                          <a:latin typeface="Arial"/>
                          <a:ea typeface="Times New Roman"/>
                          <a:cs typeface="Times New Roman"/>
                        </a:rPr>
                        <a:t> </a:t>
                      </a:r>
                      <a:r>
                        <a:rPr lang="fi-FI" sz="1500" dirty="0">
                          <a:solidFill>
                            <a:schemeClr val="tx1"/>
                          </a:solidFill>
                          <a:latin typeface="Arial"/>
                          <a:ea typeface="Times New Roman"/>
                          <a:cs typeface="Times New Roman"/>
                        </a:rPr>
                        <a:t>s/d </a:t>
                      </a:r>
                      <a:r>
                        <a:rPr lang="id-ID" sz="1500" dirty="0" smtClean="0">
                          <a:solidFill>
                            <a:schemeClr val="tx1"/>
                          </a:solidFill>
                          <a:latin typeface="Arial"/>
                          <a:ea typeface="Times New Roman"/>
                          <a:cs typeface="Times New Roman"/>
                        </a:rPr>
                        <a:t>20</a:t>
                      </a:r>
                      <a:r>
                        <a:rPr lang="fi-FI" sz="1500" dirty="0" smtClean="0">
                          <a:solidFill>
                            <a:schemeClr val="tx1"/>
                          </a:solidFill>
                          <a:latin typeface="Arial"/>
                          <a:ea typeface="Times New Roman"/>
                          <a:cs typeface="Times New Roman"/>
                        </a:rPr>
                        <a:t> </a:t>
                      </a:r>
                      <a:r>
                        <a:rPr lang="fi-FI" sz="1500" dirty="0">
                          <a:solidFill>
                            <a:schemeClr val="tx1"/>
                          </a:solidFill>
                          <a:latin typeface="Arial"/>
                          <a:ea typeface="Times New Roman"/>
                          <a:cs typeface="Times New Roman"/>
                        </a:rPr>
                        <a:t>tahun</a:t>
                      </a:r>
                      <a:endParaRPr lang="en-US" sz="1500" dirty="0">
                        <a:solidFill>
                          <a:schemeClr val="tx1"/>
                        </a:solidFill>
                        <a:latin typeface="Times New Roman"/>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1</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2</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100</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3"/>
                  </a:ext>
                </a:extLst>
              </a:tr>
              <a:tr h="223413">
                <a:tc>
                  <a:txBody>
                    <a:bodyPr/>
                    <a:lstStyle/>
                    <a:p>
                      <a:pPr marL="0" marR="0" algn="ctr">
                        <a:lnSpc>
                          <a:spcPts val="2500"/>
                        </a:lnSpc>
                        <a:spcBef>
                          <a:spcPts val="0"/>
                        </a:spcBef>
                        <a:spcAft>
                          <a:spcPts val="0"/>
                        </a:spcAft>
                      </a:pPr>
                      <a:endParaRPr lang="fi-FI"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id-ID" sz="1500" dirty="0" smtClean="0">
                          <a:solidFill>
                            <a:schemeClr val="tx1"/>
                          </a:solidFill>
                          <a:latin typeface="Arial"/>
                          <a:ea typeface="Times New Roman"/>
                          <a:cs typeface="Times New Roman"/>
                        </a:rPr>
                        <a:t>21</a:t>
                      </a:r>
                      <a:r>
                        <a:rPr lang="fi-FI" sz="1500" dirty="0" smtClean="0">
                          <a:solidFill>
                            <a:schemeClr val="tx1"/>
                          </a:solidFill>
                          <a:latin typeface="Arial"/>
                          <a:ea typeface="Times New Roman"/>
                          <a:cs typeface="Times New Roman"/>
                        </a:rPr>
                        <a:t> </a:t>
                      </a:r>
                      <a:r>
                        <a:rPr lang="fi-FI" sz="1500" dirty="0">
                          <a:solidFill>
                            <a:schemeClr val="tx1"/>
                          </a:solidFill>
                          <a:latin typeface="Arial"/>
                          <a:ea typeface="Times New Roman"/>
                          <a:cs typeface="Times New Roman"/>
                        </a:rPr>
                        <a:t>s/d </a:t>
                      </a:r>
                      <a:r>
                        <a:rPr lang="fi-FI" sz="1500" dirty="0" smtClean="0">
                          <a:solidFill>
                            <a:schemeClr val="tx1"/>
                          </a:solidFill>
                          <a:latin typeface="Arial"/>
                          <a:ea typeface="Times New Roman"/>
                          <a:cs typeface="Times New Roman"/>
                        </a:rPr>
                        <a:t>30 </a:t>
                      </a:r>
                      <a:r>
                        <a:rPr lang="fi-FI" sz="1500" dirty="0">
                          <a:solidFill>
                            <a:schemeClr val="tx1"/>
                          </a:solidFill>
                          <a:latin typeface="Arial"/>
                          <a:ea typeface="Times New Roman"/>
                          <a:cs typeface="Times New Roman"/>
                        </a:rPr>
                        <a:t>tahun</a:t>
                      </a:r>
                      <a:endParaRPr lang="en-US" sz="1500" dirty="0">
                        <a:solidFill>
                          <a:schemeClr val="tx1"/>
                        </a:solidFill>
                        <a:latin typeface="Times New Roman"/>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1</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3</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200</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4"/>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500" b="0" dirty="0" smtClean="0">
                          <a:solidFill>
                            <a:schemeClr val="tx1"/>
                          </a:solidFill>
                          <a:latin typeface="Arial"/>
                          <a:ea typeface="Times New Roman"/>
                          <a:cs typeface="Times New Roman"/>
                        </a:rPr>
                        <a:t>31 </a:t>
                      </a:r>
                      <a:r>
                        <a:rPr lang="fi-FI" sz="1500" b="0" dirty="0">
                          <a:solidFill>
                            <a:schemeClr val="tx1"/>
                          </a:solidFill>
                          <a:latin typeface="Arial"/>
                          <a:ea typeface="Times New Roman"/>
                          <a:cs typeface="Times New Roman"/>
                        </a:rPr>
                        <a:t>s/d </a:t>
                      </a:r>
                      <a:r>
                        <a:rPr lang="id-ID" sz="1500" b="0" dirty="0" smtClean="0">
                          <a:solidFill>
                            <a:schemeClr val="tx1"/>
                          </a:solidFill>
                          <a:latin typeface="Arial"/>
                          <a:ea typeface="Times New Roman"/>
                          <a:cs typeface="Times New Roman"/>
                        </a:rPr>
                        <a:t>5</a:t>
                      </a:r>
                      <a:r>
                        <a:rPr lang="fi-FI" sz="1500" b="0" dirty="0" smtClean="0">
                          <a:solidFill>
                            <a:schemeClr val="tx1"/>
                          </a:solidFill>
                          <a:latin typeface="Arial"/>
                          <a:ea typeface="Times New Roman"/>
                          <a:cs typeface="Times New Roman"/>
                        </a:rPr>
                        <a:t>0 </a:t>
                      </a:r>
                      <a:r>
                        <a:rPr lang="fi-FI" sz="1500" b="0" dirty="0">
                          <a:solidFill>
                            <a:schemeClr val="tx1"/>
                          </a:solidFill>
                          <a:latin typeface="Arial"/>
                          <a:ea typeface="Times New Roman"/>
                          <a:cs typeface="Times New Roman"/>
                        </a:rPr>
                        <a:t>tahun</a:t>
                      </a:r>
                      <a:endParaRPr lang="en-US" sz="1500" b="0" dirty="0">
                        <a:solidFill>
                          <a:schemeClr val="tx1"/>
                        </a:solidFill>
                        <a:latin typeface="Times New Roman"/>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6</a:t>
                      </a:r>
                      <a:endParaRPr lang="id-ID"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6</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5"/>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500" b="0" dirty="0" smtClean="0">
                          <a:solidFill>
                            <a:schemeClr val="tx1"/>
                          </a:solidFill>
                          <a:latin typeface="Arial"/>
                          <a:ea typeface="Times New Roman"/>
                          <a:cs typeface="Times New Roman"/>
                        </a:rPr>
                        <a:t>51 tahun ke atas</a:t>
                      </a:r>
                      <a:endParaRPr lang="fi-FI" sz="1500" b="0" dirty="0">
                        <a:solidFill>
                          <a:schemeClr val="tx1"/>
                        </a:solidFill>
                        <a:latin typeface="Arial"/>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5</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8</a:t>
                      </a:r>
                      <a:endParaRPr lang="id-ID"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60</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ounded Rectangle 4"/>
          <p:cNvSpPr/>
          <p:nvPr/>
        </p:nvSpPr>
        <p:spPr>
          <a:xfrm>
            <a:off x="85344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14</a:t>
            </a:r>
            <a:endParaRPr lang="en-US" sz="1200" dirty="0">
              <a:solidFill>
                <a:srgbClr val="000000"/>
              </a:solidFill>
              <a:latin typeface="Arial" pitchFamily="34" charset="0"/>
              <a:cs typeface="Arial" pitchFamily="34" charset="0"/>
            </a:endParaRPr>
          </a:p>
        </p:txBody>
      </p:sp>
      <p:sp>
        <p:nvSpPr>
          <p:cNvPr id="6" name="TextBox 5"/>
          <p:cNvSpPr txBox="1"/>
          <p:nvPr/>
        </p:nvSpPr>
        <p:spPr>
          <a:xfrm>
            <a:off x="457200" y="381000"/>
            <a:ext cx="3349824" cy="400110"/>
          </a:xfrm>
          <a:prstGeom prst="rect">
            <a:avLst/>
          </a:prstGeom>
          <a:noFill/>
        </p:spPr>
        <p:txBody>
          <a:bodyPr wrap="square">
            <a:spAutoFit/>
          </a:bodyPr>
          <a:lstStyle/>
          <a:p>
            <a:pPr fontAlgn="auto">
              <a:spcBef>
                <a:spcPts val="0"/>
              </a:spcBef>
              <a:spcAft>
                <a:spcPts val="0"/>
              </a:spcAft>
              <a:defRPr/>
            </a:pP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Umur</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 korban md</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graphicFrame>
        <p:nvGraphicFramePr>
          <p:cNvPr id="7" name="Chart 6"/>
          <p:cNvGraphicFramePr>
            <a:graphicFrameLocks/>
          </p:cNvGraphicFramePr>
          <p:nvPr>
            <p:extLst>
              <p:ext uri="{D42A27DB-BD31-4B8C-83A1-F6EECF244321}">
                <p14:modId xmlns:p14="http://schemas.microsoft.com/office/powerpoint/2010/main" val="758078608"/>
              </p:ext>
            </p:extLst>
          </p:nvPr>
        </p:nvGraphicFramePr>
        <p:xfrm>
          <a:off x="2590800" y="107635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0132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29052650"/>
              </p:ext>
            </p:extLst>
          </p:nvPr>
        </p:nvGraphicFramePr>
        <p:xfrm>
          <a:off x="1073150" y="3586146"/>
          <a:ext cx="7759700" cy="2949274"/>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932401">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tblGrid>
              <a:tr h="304799">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1</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23413">
                <a:tc>
                  <a:txBody>
                    <a:bodyPr/>
                    <a:lstStyle/>
                    <a:p>
                      <a:pPr marL="0" marR="0" algn="ctr">
                        <a:lnSpc>
                          <a:spcPts val="2300"/>
                        </a:lnSpc>
                        <a:spcBef>
                          <a:spcPts val="0"/>
                        </a:spcBef>
                        <a:spcAft>
                          <a:spcPts val="0"/>
                        </a:spcAft>
                      </a:pPr>
                      <a:r>
                        <a:rPr lang="en-US" sz="1400" b="0" dirty="0" smtClean="0">
                          <a:solidFill>
                            <a:schemeClr val="tx1"/>
                          </a:solidFill>
                          <a:latin typeface="Arial" pitchFamily="34" charset="0"/>
                          <a:ea typeface="Times New Roman"/>
                          <a:cs typeface="Arial" pitchFamily="34" charset="0"/>
                        </a:rPr>
                        <a:t>3.</a:t>
                      </a: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chemeClr val="tx1"/>
                          </a:solidFill>
                          <a:latin typeface="Arial" pitchFamily="34" charset="0"/>
                          <a:ea typeface="Times New Roman"/>
                          <a:cs typeface="Arial" pitchFamily="34" charset="0"/>
                        </a:rPr>
                        <a:t>SIM</a:t>
                      </a:r>
                      <a:r>
                        <a:rPr lang="fi-FI" sz="1400" baseline="0" dirty="0" smtClean="0">
                          <a:solidFill>
                            <a:schemeClr val="tx1"/>
                          </a:solidFill>
                          <a:latin typeface="Arial" pitchFamily="34" charset="0"/>
                          <a:ea typeface="Times New Roman"/>
                          <a:cs typeface="Arial" pitchFamily="34" charset="0"/>
                        </a:rPr>
                        <a:t> Korban </a:t>
                      </a:r>
                      <a:r>
                        <a:rPr lang="fi-FI" sz="1400" baseline="0" dirty="0" smtClean="0">
                          <a:solidFill>
                            <a:schemeClr val="tx1"/>
                          </a:solidFill>
                          <a:latin typeface="Arial" pitchFamily="34" charset="0"/>
                          <a:ea typeface="Times New Roman"/>
                          <a:cs typeface="Arial" pitchFamily="34" charset="0"/>
                        </a:rPr>
                        <a:t>Meningga Dunia</a:t>
                      </a:r>
                      <a:r>
                        <a:rPr lang="fi-FI" sz="1400" dirty="0" smtClean="0">
                          <a:solidFill>
                            <a:schemeClr val="tx1"/>
                          </a:solidFill>
                          <a:latin typeface="Arial" pitchFamily="34" charset="0"/>
                          <a:ea typeface="Times New Roman"/>
                          <a:cs typeface="Arial" pitchFamily="34" charset="0"/>
                        </a:rPr>
                        <a:t>:</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9"/>
                  </a:ext>
                </a:extLst>
              </a:tr>
              <a:tr h="325454">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chemeClr val="tx1"/>
                          </a:solidFill>
                          <a:latin typeface="Arial" pitchFamily="34" charset="0"/>
                          <a:ea typeface="Times New Roman"/>
                          <a:cs typeface="Arial" pitchFamily="34" charset="0"/>
                        </a:rPr>
                        <a:t>SIM</a:t>
                      </a:r>
                      <a:r>
                        <a:rPr lang="fi-FI" sz="1400" baseline="0" dirty="0" smtClean="0">
                          <a:solidFill>
                            <a:schemeClr val="tx1"/>
                          </a:solidFill>
                          <a:latin typeface="Arial" pitchFamily="34" charset="0"/>
                          <a:ea typeface="Times New Roman"/>
                          <a:cs typeface="Arial" pitchFamily="34" charset="0"/>
                        </a:rPr>
                        <a:t> A</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0"/>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rgbClr val="FF0000"/>
                          </a:solidFill>
                          <a:latin typeface="Arial" pitchFamily="34" charset="0"/>
                          <a:ea typeface="Times New Roman"/>
                          <a:cs typeface="Arial" pitchFamily="34" charset="0"/>
                        </a:rPr>
                        <a:t>SIM A Umum</a:t>
                      </a:r>
                      <a:endParaRPr lang="en-US" sz="1400" dirty="0">
                        <a:solidFill>
                          <a:srgbClr val="FF0000"/>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1"/>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SIM</a:t>
                      </a:r>
                      <a:r>
                        <a:rPr lang="en-US" sz="1400" baseline="0" dirty="0" smtClean="0">
                          <a:solidFill>
                            <a:schemeClr val="tx1"/>
                          </a:solidFill>
                          <a:latin typeface="Arial" pitchFamily="34" charset="0"/>
                          <a:ea typeface="Times New Roman"/>
                          <a:cs typeface="Arial" pitchFamily="34" charset="0"/>
                        </a:rPr>
                        <a:t> B 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2"/>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SIM B I </a:t>
                      </a:r>
                      <a:r>
                        <a:rPr lang="en-US" sz="1400" dirty="0" err="1" smtClean="0">
                          <a:solidFill>
                            <a:schemeClr val="tx1"/>
                          </a:solidFill>
                          <a:latin typeface="Arial" pitchFamily="34" charset="0"/>
                          <a:ea typeface="Times New Roman"/>
                          <a:cs typeface="Arial" pitchFamily="34" charset="0"/>
                        </a:rPr>
                        <a:t>Uumum</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3"/>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SIM B II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4"/>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SIM B II </a:t>
                      </a:r>
                      <a:r>
                        <a:rPr lang="en-US" sz="1400" dirty="0" err="1" smtClean="0">
                          <a:solidFill>
                            <a:schemeClr val="tx1"/>
                          </a:solidFill>
                          <a:latin typeface="Arial" pitchFamily="34" charset="0"/>
                          <a:ea typeface="Times New Roman"/>
                          <a:cs typeface="Arial" pitchFamily="34" charset="0"/>
                        </a:rPr>
                        <a:t>Umum</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5"/>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SIM C</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2</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400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6"/>
                  </a:ext>
                </a:extLst>
              </a:tr>
              <a:tr h="223413">
                <a:tc>
                  <a:txBody>
                    <a:bodyPr/>
                    <a:lstStyle/>
                    <a:p>
                      <a:pPr marL="0" marR="0" algn="ctr">
                        <a:lnSpc>
                          <a:spcPts val="2300"/>
                        </a:lnSpc>
                        <a:spcBef>
                          <a:spcPts val="0"/>
                        </a:spcBef>
                        <a:spcAft>
                          <a:spcPts val="0"/>
                        </a:spcAft>
                      </a:pPr>
                      <a:endParaRPr lang="en-US" sz="1400" b="0" dirty="0">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err="1" smtClean="0">
                          <a:latin typeface="Arial" pitchFamily="34" charset="0"/>
                          <a:ea typeface="Times New Roman"/>
                          <a:cs typeface="Arial" pitchFamily="34" charset="0"/>
                        </a:rPr>
                        <a:t>Tanpa</a:t>
                      </a:r>
                      <a:r>
                        <a:rPr lang="en-US" sz="1400" dirty="0" smtClean="0">
                          <a:latin typeface="Arial" pitchFamily="34" charset="0"/>
                          <a:ea typeface="Times New Roman"/>
                          <a:cs typeface="Arial" pitchFamily="34" charset="0"/>
                        </a:rPr>
                        <a:t> SIM</a:t>
                      </a:r>
                      <a:endParaRPr lang="en-US" sz="1400" dirty="0">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12</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10</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17</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5" name="Rounded Rectangle 4"/>
          <p:cNvSpPr/>
          <p:nvPr/>
        </p:nvSpPr>
        <p:spPr>
          <a:xfrm>
            <a:off x="85344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15</a:t>
            </a:r>
            <a:endParaRPr lang="en-US" sz="1200" dirty="0">
              <a:solidFill>
                <a:srgbClr val="000000"/>
              </a:solidFill>
              <a:latin typeface="Arial" pitchFamily="34" charset="0"/>
              <a:cs typeface="Arial" pitchFamily="34" charset="0"/>
            </a:endParaRPr>
          </a:p>
        </p:txBody>
      </p:sp>
      <p:sp>
        <p:nvSpPr>
          <p:cNvPr id="7" name="TextBox 6"/>
          <p:cNvSpPr txBox="1"/>
          <p:nvPr/>
        </p:nvSpPr>
        <p:spPr>
          <a:xfrm>
            <a:off x="304800" y="152400"/>
            <a:ext cx="3349824" cy="400110"/>
          </a:xfrm>
          <a:prstGeom prst="rect">
            <a:avLst/>
          </a:prstGeom>
          <a:noFill/>
        </p:spPr>
        <p:txBody>
          <a:bodyPr wrap="square">
            <a:spAutoFit/>
          </a:bodyPr>
          <a:lstStyle/>
          <a:p>
            <a:pPr fontAlgn="auto">
              <a:spcBef>
                <a:spcPts val="0"/>
              </a:spcBef>
              <a:spcAft>
                <a:spcPts val="0"/>
              </a:spcAft>
              <a:defRPr/>
            </a:pP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Sim korban md</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val="891243354"/>
              </p:ext>
            </p:extLst>
          </p:nvPr>
        </p:nvGraphicFramePr>
        <p:xfrm>
          <a:off x="2667000" y="69772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2631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24570815"/>
              </p:ext>
            </p:extLst>
          </p:nvPr>
        </p:nvGraphicFramePr>
        <p:xfrm>
          <a:off x="990600" y="3898900"/>
          <a:ext cx="8100023" cy="1859471"/>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881601">
                  <a:extLst>
                    <a:ext uri="{9D8B030D-6E8A-4147-A177-3AD203B41FA5}">
                      <a16:colId xmlns:a16="http://schemas.microsoft.com/office/drawing/2014/main" val="20001"/>
                    </a:ext>
                  </a:extLst>
                </a:gridCol>
                <a:gridCol w="1682750">
                  <a:extLst>
                    <a:ext uri="{9D8B030D-6E8A-4147-A177-3AD203B41FA5}">
                      <a16:colId xmlns:a16="http://schemas.microsoft.com/office/drawing/2014/main" val="20002"/>
                    </a:ext>
                  </a:extLst>
                </a:gridCol>
                <a:gridCol w="1699223">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223413">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 </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23413">
                <a:tc>
                  <a:txBody>
                    <a:bodyPr/>
                    <a:lstStyle/>
                    <a:p>
                      <a:pPr marL="0" marR="0" algn="ctr">
                        <a:lnSpc>
                          <a:spcPts val="2500"/>
                        </a:lnSpc>
                        <a:spcBef>
                          <a:spcPts val="0"/>
                        </a:spcBef>
                        <a:spcAft>
                          <a:spcPts val="0"/>
                        </a:spcAft>
                      </a:pPr>
                      <a:r>
                        <a:rPr lang="id-ID" sz="1500" b="0" dirty="0" smtClean="0">
                          <a:solidFill>
                            <a:schemeClr val="tx1"/>
                          </a:solidFill>
                          <a:latin typeface="Arial" pitchFamily="34" charset="0"/>
                          <a:ea typeface="Times New Roman"/>
                          <a:cs typeface="Arial" pitchFamily="34" charset="0"/>
                        </a:rPr>
                        <a:t>4</a:t>
                      </a:r>
                      <a:r>
                        <a:rPr lang="fi-FI" sz="1500" b="0" dirty="0" smtClean="0">
                          <a:solidFill>
                            <a:schemeClr val="tx1"/>
                          </a:solidFill>
                          <a:latin typeface="Arial" pitchFamily="34" charset="0"/>
                          <a:ea typeface="Times New Roman"/>
                          <a:cs typeface="Arial" pitchFamily="34" charset="0"/>
                        </a:rPr>
                        <a:t>.</a:t>
                      </a:r>
                      <a:endParaRPr lang="fi-FI"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500" dirty="0" err="1">
                          <a:solidFill>
                            <a:schemeClr val="tx1"/>
                          </a:solidFill>
                          <a:latin typeface="Arial" pitchFamily="34" charset="0"/>
                          <a:ea typeface="Times New Roman"/>
                          <a:cs typeface="Arial" pitchFamily="34" charset="0"/>
                        </a:rPr>
                        <a:t>Kejadian</a:t>
                      </a:r>
                      <a:r>
                        <a:rPr lang="en-US" sz="1500" dirty="0">
                          <a:solidFill>
                            <a:schemeClr val="tx1"/>
                          </a:solidFill>
                          <a:latin typeface="Arial" pitchFamily="34" charset="0"/>
                          <a:ea typeface="Times New Roman"/>
                          <a:cs typeface="Arial" pitchFamily="34" charset="0"/>
                        </a:rPr>
                        <a:t> </a:t>
                      </a:r>
                      <a:r>
                        <a:rPr lang="en-US" sz="1500" dirty="0" err="1">
                          <a:solidFill>
                            <a:schemeClr val="tx1"/>
                          </a:solidFill>
                          <a:latin typeface="Arial" pitchFamily="34" charset="0"/>
                          <a:ea typeface="Times New Roman"/>
                          <a:cs typeface="Arial" pitchFamily="34" charset="0"/>
                        </a:rPr>
                        <a:t>menurut</a:t>
                      </a:r>
                      <a:r>
                        <a:rPr lang="en-US" sz="1500" dirty="0">
                          <a:solidFill>
                            <a:schemeClr val="tx1"/>
                          </a:solidFill>
                          <a:latin typeface="Arial" pitchFamily="34" charset="0"/>
                          <a:ea typeface="Times New Roman"/>
                          <a:cs typeface="Arial" pitchFamily="34" charset="0"/>
                        </a:rPr>
                        <a:t> </a:t>
                      </a:r>
                      <a:r>
                        <a:rPr lang="en-US" sz="1500" dirty="0" err="1">
                          <a:solidFill>
                            <a:schemeClr val="tx1"/>
                          </a:solidFill>
                          <a:latin typeface="Arial" pitchFamily="34" charset="0"/>
                          <a:ea typeface="Times New Roman"/>
                          <a:cs typeface="Arial" pitchFamily="34" charset="0"/>
                        </a:rPr>
                        <a:t>waktu</a:t>
                      </a:r>
                      <a:r>
                        <a:rPr lang="en-US" sz="1500" dirty="0">
                          <a:solidFill>
                            <a:schemeClr val="tx1"/>
                          </a:solidFill>
                          <a:latin typeface="Arial" pitchFamily="34" charset="0"/>
                          <a:ea typeface="Times New Roman"/>
                          <a:cs typeface="Arial" pitchFamily="34" charset="0"/>
                        </a:rPr>
                        <a:t> :</a:t>
                      </a:r>
                    </a:p>
                  </a:txBody>
                  <a:tcPr marL="40364" marR="40364"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gn="ctr">
                        <a:lnSpc>
                          <a:spcPts val="2500"/>
                        </a:lnSpc>
                        <a:spcBef>
                          <a:spcPts val="0"/>
                        </a:spcBef>
                        <a:spcAft>
                          <a:spcPts val="0"/>
                        </a:spcAft>
                      </a:pPr>
                      <a:endParaRPr lang="en-US" sz="18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1"/>
                  </a:ext>
                </a:extLst>
              </a:tr>
              <a:tr h="223413">
                <a:tc>
                  <a:txBody>
                    <a:bodyPr/>
                    <a:lstStyle/>
                    <a:p>
                      <a:pPr marL="0" marR="0" algn="ctr">
                        <a:lnSpc>
                          <a:spcPts val="2500"/>
                        </a:lnSpc>
                        <a:spcBef>
                          <a:spcPts val="0"/>
                        </a:spcBef>
                        <a:spcAft>
                          <a:spcPts val="0"/>
                        </a:spcAft>
                      </a:pPr>
                      <a:endParaRPr lang="fi-FI"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500" b="0" dirty="0" smtClean="0">
                          <a:solidFill>
                            <a:schemeClr val="tx1"/>
                          </a:solidFill>
                          <a:latin typeface="Arial" pitchFamily="34" charset="0"/>
                          <a:ea typeface="Times New Roman"/>
                          <a:cs typeface="Arial" pitchFamily="34" charset="0"/>
                        </a:rPr>
                        <a:t>0</a:t>
                      </a:r>
                      <a:r>
                        <a:rPr lang="id-ID" sz="1500" b="0" dirty="0" smtClean="0">
                          <a:solidFill>
                            <a:schemeClr val="tx1"/>
                          </a:solidFill>
                          <a:latin typeface="Arial" pitchFamily="34" charset="0"/>
                          <a:ea typeface="Times New Roman"/>
                          <a:cs typeface="Arial" pitchFamily="34" charset="0"/>
                        </a:rPr>
                        <a:t>0</a:t>
                      </a:r>
                      <a:r>
                        <a:rPr lang="en-US" sz="1500" b="0" dirty="0" smtClean="0">
                          <a:solidFill>
                            <a:schemeClr val="tx1"/>
                          </a:solidFill>
                          <a:latin typeface="Arial" pitchFamily="34" charset="0"/>
                          <a:ea typeface="Times New Roman"/>
                          <a:cs typeface="Arial" pitchFamily="34" charset="0"/>
                        </a:rPr>
                        <a:t>.00 </a:t>
                      </a:r>
                      <a:r>
                        <a:rPr lang="en-US" sz="1500" b="0" dirty="0">
                          <a:solidFill>
                            <a:schemeClr val="tx1"/>
                          </a:solidFill>
                          <a:latin typeface="Arial" pitchFamily="34" charset="0"/>
                          <a:ea typeface="Times New Roman"/>
                          <a:cs typeface="Arial" pitchFamily="34" charset="0"/>
                        </a:rPr>
                        <a:t>s/d </a:t>
                      </a:r>
                      <a:r>
                        <a:rPr lang="id-ID" sz="1500" b="0" dirty="0" smtClean="0">
                          <a:solidFill>
                            <a:schemeClr val="tx1"/>
                          </a:solidFill>
                          <a:latin typeface="Arial" pitchFamily="34" charset="0"/>
                          <a:ea typeface="Times New Roman"/>
                          <a:cs typeface="Arial" pitchFamily="34" charset="0"/>
                        </a:rPr>
                        <a:t>06</a:t>
                      </a:r>
                      <a:r>
                        <a:rPr lang="en-US" sz="1500" b="0" dirty="0" smtClean="0">
                          <a:solidFill>
                            <a:schemeClr val="tx1"/>
                          </a:solidFill>
                          <a:latin typeface="Arial" pitchFamily="34" charset="0"/>
                          <a:ea typeface="Times New Roman"/>
                          <a:cs typeface="Arial" pitchFamily="34" charset="0"/>
                        </a:rPr>
                        <a:t>.00 </a:t>
                      </a:r>
                      <a:r>
                        <a:rPr lang="en-US" sz="1500" b="0" dirty="0" err="1">
                          <a:solidFill>
                            <a:schemeClr val="tx1"/>
                          </a:solidFill>
                          <a:latin typeface="Arial" pitchFamily="34" charset="0"/>
                          <a:ea typeface="Times New Roman"/>
                          <a:cs typeface="Arial" pitchFamily="34" charset="0"/>
                        </a:rPr>
                        <a:t>Wib</a:t>
                      </a:r>
                      <a:r>
                        <a:rPr lang="en-US" sz="1500" b="0" dirty="0">
                          <a:solidFill>
                            <a:srgbClr val="FF0000"/>
                          </a:solidFill>
                          <a:latin typeface="Arial" pitchFamily="34" charset="0"/>
                          <a:ea typeface="Times New Roman"/>
                          <a:cs typeface="Arial" pitchFamily="34" charset="0"/>
                        </a:rPr>
                        <a:t>.</a:t>
                      </a:r>
                    </a:p>
                  </a:txBody>
                  <a:tcPr marL="40364" marR="40364"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4</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2</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342900" marR="0" indent="-342900" algn="ctr">
                        <a:lnSpc>
                          <a:spcPts val="2500"/>
                        </a:lnSpc>
                        <a:spcBef>
                          <a:spcPts val="0"/>
                        </a:spcBef>
                        <a:spcAft>
                          <a:spcPts val="0"/>
                        </a:spcAft>
                        <a:buNone/>
                      </a:pPr>
                      <a:r>
                        <a:rPr lang="en-US" sz="1800" b="0" dirty="0" smtClean="0">
                          <a:solidFill>
                            <a:schemeClr val="tx1"/>
                          </a:solidFill>
                          <a:latin typeface="Arial" pitchFamily="34" charset="0"/>
                          <a:ea typeface="Times New Roman"/>
                          <a:cs typeface="Arial" pitchFamily="34" charset="0"/>
                        </a:rPr>
                        <a:t>T 50</a:t>
                      </a:r>
                      <a:endParaRPr lang="en-US" sz="18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2"/>
                  </a:ext>
                </a:extLst>
              </a:tr>
              <a:tr h="223413">
                <a:tc>
                  <a:txBody>
                    <a:bodyPr/>
                    <a:lstStyle/>
                    <a:p>
                      <a:pPr marL="0" marR="0" algn="ctr">
                        <a:lnSpc>
                          <a:spcPts val="2500"/>
                        </a:lnSpc>
                        <a:spcBef>
                          <a:spcPts val="0"/>
                        </a:spcBef>
                        <a:spcAft>
                          <a:spcPts val="0"/>
                        </a:spcAft>
                      </a:pPr>
                      <a:endParaRPr lang="fi-FI"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id-ID" sz="1500" dirty="0" smtClean="0">
                          <a:solidFill>
                            <a:schemeClr val="tx1"/>
                          </a:solidFill>
                          <a:latin typeface="Arial" pitchFamily="34" charset="0"/>
                          <a:ea typeface="Times New Roman"/>
                          <a:cs typeface="Arial" pitchFamily="34" charset="0"/>
                        </a:rPr>
                        <a:t>06</a:t>
                      </a:r>
                      <a:r>
                        <a:rPr lang="en-US" sz="1500" dirty="0" smtClean="0">
                          <a:solidFill>
                            <a:schemeClr val="tx1"/>
                          </a:solidFill>
                          <a:latin typeface="Arial" pitchFamily="34" charset="0"/>
                          <a:ea typeface="Times New Roman"/>
                          <a:cs typeface="Arial" pitchFamily="34" charset="0"/>
                        </a:rPr>
                        <a:t>.0</a:t>
                      </a:r>
                      <a:r>
                        <a:rPr lang="en-GB" sz="1500" dirty="0">
                          <a:solidFill>
                            <a:schemeClr val="tx1"/>
                          </a:solidFill>
                          <a:latin typeface="Arial" pitchFamily="34" charset="0"/>
                          <a:ea typeface="Times New Roman"/>
                          <a:cs typeface="Arial" pitchFamily="34" charset="0"/>
                        </a:rPr>
                        <a:t>0 s/d </a:t>
                      </a:r>
                      <a:r>
                        <a:rPr lang="id-ID" sz="1500" dirty="0" smtClean="0">
                          <a:solidFill>
                            <a:schemeClr val="tx1"/>
                          </a:solidFill>
                          <a:latin typeface="Arial" pitchFamily="34" charset="0"/>
                          <a:ea typeface="Times New Roman"/>
                          <a:cs typeface="Arial" pitchFamily="34" charset="0"/>
                        </a:rPr>
                        <a:t>12</a:t>
                      </a:r>
                      <a:r>
                        <a:rPr lang="en-GB" sz="1500" dirty="0" smtClean="0">
                          <a:solidFill>
                            <a:schemeClr val="tx1"/>
                          </a:solidFill>
                          <a:latin typeface="Arial" pitchFamily="34" charset="0"/>
                          <a:ea typeface="Times New Roman"/>
                          <a:cs typeface="Arial" pitchFamily="34" charset="0"/>
                        </a:rPr>
                        <a:t>.00 </a:t>
                      </a:r>
                      <a:r>
                        <a:rPr lang="en-GB" sz="1500" dirty="0" err="1">
                          <a:solidFill>
                            <a:schemeClr val="tx1"/>
                          </a:solidFill>
                          <a:latin typeface="Arial" pitchFamily="34" charset="0"/>
                          <a:ea typeface="Times New Roman"/>
                          <a:cs typeface="Arial" pitchFamily="34" charset="0"/>
                        </a:rPr>
                        <a:t>Wib</a:t>
                      </a:r>
                      <a:r>
                        <a:rPr lang="en-GB" sz="1500" dirty="0">
                          <a:solidFill>
                            <a:srgbClr val="FF0000"/>
                          </a:solidFill>
                          <a:latin typeface="Arial" pitchFamily="34" charset="0"/>
                          <a:ea typeface="Times New Roman"/>
                          <a:cs typeface="Arial" pitchFamily="34" charset="0"/>
                        </a:rPr>
                        <a:t>.</a:t>
                      </a:r>
                      <a:endParaRPr lang="en-US" sz="1500" dirty="0">
                        <a:solidFill>
                          <a:srgbClr val="FF0000"/>
                        </a:solidFill>
                        <a:latin typeface="Arial" pitchFamily="34" charset="0"/>
                        <a:ea typeface="Times New Roman"/>
                        <a:cs typeface="Arial" pitchFamily="34" charset="0"/>
                      </a:endParaRPr>
                    </a:p>
                  </a:txBody>
                  <a:tcPr marL="40364" marR="40364"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4</a:t>
                      </a:r>
                      <a:endParaRPr lang="en-US" dirty="0" smtClean="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5</a:t>
                      </a:r>
                      <a:endParaRPr lang="en-US" dirty="0" smtClean="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342900" marR="0" indent="-342900" algn="ctr">
                        <a:lnSpc>
                          <a:spcPts val="2500"/>
                        </a:lnSpc>
                        <a:spcBef>
                          <a:spcPts val="0"/>
                        </a:spcBef>
                        <a:spcAft>
                          <a:spcPts val="0"/>
                        </a:spcAft>
                        <a:buNone/>
                      </a:pPr>
                      <a:r>
                        <a:rPr lang="en-US" sz="1800" b="0" dirty="0" smtClean="0">
                          <a:solidFill>
                            <a:schemeClr val="tx1"/>
                          </a:solidFill>
                          <a:latin typeface="Arial" pitchFamily="34" charset="0"/>
                          <a:ea typeface="Times New Roman"/>
                          <a:cs typeface="Arial" pitchFamily="34" charset="0"/>
                        </a:rPr>
                        <a:t>N 25</a:t>
                      </a:r>
                      <a:endParaRPr lang="en-US" sz="18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3"/>
                  </a:ext>
                </a:extLst>
              </a:tr>
              <a:tr h="223413">
                <a:tc>
                  <a:txBody>
                    <a:bodyPr/>
                    <a:lstStyle/>
                    <a:p>
                      <a:pPr marL="0" marR="0" algn="ctr">
                        <a:lnSpc>
                          <a:spcPts val="2500"/>
                        </a:lnSpc>
                        <a:spcBef>
                          <a:spcPts val="0"/>
                        </a:spcBef>
                        <a:spcAft>
                          <a:spcPts val="0"/>
                        </a:spcAft>
                      </a:pPr>
                      <a:endParaRPr lang="fi-FI"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id-ID" sz="1500" dirty="0" smtClean="0">
                          <a:solidFill>
                            <a:schemeClr val="tx1"/>
                          </a:solidFill>
                          <a:latin typeface="Arial" pitchFamily="34" charset="0"/>
                          <a:ea typeface="Times New Roman"/>
                          <a:cs typeface="Arial" pitchFamily="34" charset="0"/>
                        </a:rPr>
                        <a:t>12</a:t>
                      </a:r>
                      <a:r>
                        <a:rPr lang="fi-FI" sz="1500" dirty="0" smtClean="0">
                          <a:solidFill>
                            <a:schemeClr val="tx1"/>
                          </a:solidFill>
                          <a:latin typeface="Arial" pitchFamily="34" charset="0"/>
                          <a:ea typeface="Times New Roman"/>
                          <a:cs typeface="Arial" pitchFamily="34" charset="0"/>
                        </a:rPr>
                        <a:t>.00 </a:t>
                      </a:r>
                      <a:r>
                        <a:rPr lang="fi-FI" sz="1500" dirty="0">
                          <a:solidFill>
                            <a:schemeClr val="tx1"/>
                          </a:solidFill>
                          <a:latin typeface="Arial" pitchFamily="34" charset="0"/>
                          <a:ea typeface="Times New Roman"/>
                          <a:cs typeface="Arial" pitchFamily="34" charset="0"/>
                        </a:rPr>
                        <a:t>s/d </a:t>
                      </a:r>
                      <a:r>
                        <a:rPr lang="id-ID" sz="1500" dirty="0" smtClean="0">
                          <a:solidFill>
                            <a:schemeClr val="tx1"/>
                          </a:solidFill>
                          <a:latin typeface="Arial" pitchFamily="34" charset="0"/>
                          <a:ea typeface="Times New Roman"/>
                          <a:cs typeface="Arial" pitchFamily="34" charset="0"/>
                        </a:rPr>
                        <a:t>18</a:t>
                      </a:r>
                      <a:r>
                        <a:rPr lang="fi-FI" sz="1500" dirty="0" smtClean="0">
                          <a:solidFill>
                            <a:schemeClr val="tx1"/>
                          </a:solidFill>
                          <a:latin typeface="Arial" pitchFamily="34" charset="0"/>
                          <a:ea typeface="Times New Roman"/>
                          <a:cs typeface="Arial" pitchFamily="34" charset="0"/>
                        </a:rPr>
                        <a:t>.00 </a:t>
                      </a:r>
                      <a:r>
                        <a:rPr lang="fi-FI" sz="1500" dirty="0">
                          <a:solidFill>
                            <a:schemeClr val="tx1"/>
                          </a:solidFill>
                          <a:latin typeface="Arial" pitchFamily="34" charset="0"/>
                          <a:ea typeface="Times New Roman"/>
                          <a:cs typeface="Arial" pitchFamily="34" charset="0"/>
                        </a:rPr>
                        <a:t>Wib</a:t>
                      </a:r>
                      <a:endParaRPr lang="en-US" sz="1500" dirty="0">
                        <a:solidFill>
                          <a:schemeClr val="tx1"/>
                        </a:solidFill>
                        <a:latin typeface="Arial" pitchFamily="34" charset="0"/>
                        <a:ea typeface="Times New Roman"/>
                        <a:cs typeface="Arial" pitchFamily="34" charset="0"/>
                      </a:endParaRPr>
                    </a:p>
                  </a:txBody>
                  <a:tcPr marL="40364" marR="40364"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1</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11</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342900" marR="0" indent="-342900" algn="ctr">
                        <a:lnSpc>
                          <a:spcPts val="2500"/>
                        </a:lnSpc>
                        <a:spcBef>
                          <a:spcPts val="0"/>
                        </a:spcBef>
                        <a:spcAft>
                          <a:spcPts val="0"/>
                        </a:spcAft>
                        <a:buNone/>
                      </a:pPr>
                      <a:r>
                        <a:rPr lang="en-US" sz="1800" b="0" dirty="0" smtClean="0">
                          <a:solidFill>
                            <a:schemeClr val="tx1"/>
                          </a:solidFill>
                          <a:latin typeface="Arial" pitchFamily="34" charset="0"/>
                          <a:ea typeface="Times New Roman"/>
                          <a:cs typeface="Arial" pitchFamily="34" charset="0"/>
                        </a:rPr>
                        <a:t>N 100</a:t>
                      </a:r>
                      <a:endParaRPr lang="en-US" sz="18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4"/>
                  </a:ext>
                </a:extLst>
              </a:tr>
              <a:tr h="223413">
                <a:tc>
                  <a:txBody>
                    <a:bodyPr/>
                    <a:lstStyle/>
                    <a:p>
                      <a:pPr marL="0" marR="0" algn="ctr">
                        <a:lnSpc>
                          <a:spcPts val="2500"/>
                        </a:lnSpc>
                        <a:spcBef>
                          <a:spcPts val="0"/>
                        </a:spcBef>
                        <a:spcAft>
                          <a:spcPts val="0"/>
                        </a:spcAft>
                      </a:pPr>
                      <a:endParaRPr lang="fi-FI"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id-ID" sz="1500" dirty="0" smtClean="0">
                          <a:solidFill>
                            <a:schemeClr val="tx1"/>
                          </a:solidFill>
                          <a:latin typeface="Arial" pitchFamily="34" charset="0"/>
                          <a:ea typeface="Times New Roman"/>
                          <a:cs typeface="Arial" pitchFamily="34" charset="0"/>
                        </a:rPr>
                        <a:t>18.00 s/d 00.00 Wib</a:t>
                      </a:r>
                      <a:endParaRPr lang="en-US" sz="1500" dirty="0">
                        <a:solidFill>
                          <a:schemeClr val="tx1"/>
                        </a:solidFill>
                        <a:latin typeface="Arial" pitchFamily="34" charset="0"/>
                        <a:ea typeface="Times New Roman"/>
                        <a:cs typeface="Arial" pitchFamily="34" charset="0"/>
                      </a:endParaRPr>
                    </a:p>
                  </a:txBody>
                  <a:tcPr marL="40364" marR="40364"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4</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2</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342900" marR="0" indent="-342900" algn="ctr">
                        <a:lnSpc>
                          <a:spcPts val="2500"/>
                        </a:lnSpc>
                        <a:spcBef>
                          <a:spcPts val="0"/>
                        </a:spcBef>
                        <a:spcAft>
                          <a:spcPts val="0"/>
                        </a:spcAft>
                        <a:buNone/>
                      </a:pPr>
                      <a:r>
                        <a:rPr lang="en-US" sz="1800" b="0" dirty="0" smtClean="0">
                          <a:solidFill>
                            <a:schemeClr val="tx1"/>
                          </a:solidFill>
                          <a:latin typeface="Arial" pitchFamily="34" charset="0"/>
                          <a:ea typeface="Times New Roman"/>
                          <a:cs typeface="Arial" pitchFamily="34" charset="0"/>
                        </a:rPr>
                        <a:t>T 50</a:t>
                      </a:r>
                      <a:endParaRPr lang="en-US" sz="18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6" name="Rounded Rectangle 5"/>
          <p:cNvSpPr/>
          <p:nvPr/>
        </p:nvSpPr>
        <p:spPr>
          <a:xfrm>
            <a:off x="8610600" y="3810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16</a:t>
            </a:r>
            <a:endParaRPr lang="en-US" sz="1200" dirty="0">
              <a:solidFill>
                <a:srgbClr val="000000"/>
              </a:solidFill>
              <a:latin typeface="Arial" pitchFamily="34" charset="0"/>
              <a:cs typeface="Arial" pitchFamily="34" charset="0"/>
            </a:endParaRPr>
          </a:p>
        </p:txBody>
      </p:sp>
      <p:sp>
        <p:nvSpPr>
          <p:cNvPr id="8" name="TextBox 7"/>
          <p:cNvSpPr txBox="1"/>
          <p:nvPr/>
        </p:nvSpPr>
        <p:spPr>
          <a:xfrm>
            <a:off x="457200" y="381000"/>
            <a:ext cx="3349824" cy="400110"/>
          </a:xfrm>
          <a:prstGeom prst="rect">
            <a:avLst/>
          </a:prstGeom>
          <a:noFill/>
        </p:spPr>
        <p:txBody>
          <a:bodyPr wrap="square">
            <a:spAutoFit/>
          </a:bodyPr>
          <a:lstStyle/>
          <a:p>
            <a:pPr fontAlgn="auto">
              <a:spcBef>
                <a:spcPts val="0"/>
              </a:spcBef>
              <a:spcAft>
                <a:spcPts val="0"/>
              </a:spcAft>
              <a:defRPr/>
            </a:pP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Waktu</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 </a:t>
            </a: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kejadian</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graphicFrame>
        <p:nvGraphicFramePr>
          <p:cNvPr id="9" name="Chart 8"/>
          <p:cNvGraphicFramePr>
            <a:graphicFrameLocks/>
          </p:cNvGraphicFramePr>
          <p:nvPr>
            <p:extLst>
              <p:ext uri="{D42A27DB-BD31-4B8C-83A1-F6EECF244321}">
                <p14:modId xmlns:p14="http://schemas.microsoft.com/office/powerpoint/2010/main" val="475308574"/>
              </p:ext>
            </p:extLst>
          </p:nvPr>
        </p:nvGraphicFramePr>
        <p:xfrm>
          <a:off x="2132112" y="1154142"/>
          <a:ext cx="5413375" cy="2371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2275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45262061"/>
              </p:ext>
            </p:extLst>
          </p:nvPr>
        </p:nvGraphicFramePr>
        <p:xfrm>
          <a:off x="1073150" y="3805255"/>
          <a:ext cx="7759700" cy="2366945"/>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932401">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tblGrid>
              <a:tr h="304799">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09545">
                <a:tc>
                  <a:txBody>
                    <a:bodyPr/>
                    <a:lstStyle/>
                    <a:p>
                      <a:pPr marL="0" marR="0" algn="ctr">
                        <a:lnSpc>
                          <a:spcPts val="2300"/>
                        </a:lnSpc>
                        <a:spcBef>
                          <a:spcPts val="0"/>
                        </a:spcBef>
                        <a:spcAft>
                          <a:spcPts val="0"/>
                        </a:spcAft>
                      </a:pPr>
                      <a:r>
                        <a:rPr lang="id-ID" sz="1400" b="0" dirty="0" smtClean="0">
                          <a:solidFill>
                            <a:schemeClr val="tx1"/>
                          </a:solidFill>
                          <a:latin typeface="Arial" pitchFamily="34" charset="0"/>
                          <a:ea typeface="Times New Roman"/>
                          <a:cs typeface="Arial" pitchFamily="34" charset="0"/>
                        </a:rPr>
                        <a:t>5</a:t>
                      </a:r>
                      <a:r>
                        <a:rPr lang="en-US" sz="1400" b="0" dirty="0" smtClean="0">
                          <a:solidFill>
                            <a:schemeClr val="tx1"/>
                          </a:solidFill>
                          <a:latin typeface="Arial" pitchFamily="34" charset="0"/>
                          <a:ea typeface="Times New Roman"/>
                          <a:cs typeface="Arial" pitchFamily="34" charset="0"/>
                        </a:rPr>
                        <a:t>.</a:t>
                      </a: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err="1">
                          <a:solidFill>
                            <a:schemeClr val="tx1"/>
                          </a:solidFill>
                          <a:latin typeface="Arial" pitchFamily="34" charset="0"/>
                          <a:ea typeface="Times New Roman"/>
                          <a:cs typeface="Arial" pitchFamily="34" charset="0"/>
                        </a:rPr>
                        <a:t>Kendaraan</a:t>
                      </a:r>
                      <a:r>
                        <a:rPr lang="en-US" sz="1400" dirty="0">
                          <a:solidFill>
                            <a:schemeClr val="tx1"/>
                          </a:solidFill>
                          <a:latin typeface="Arial" pitchFamily="34" charset="0"/>
                          <a:ea typeface="Times New Roman"/>
                          <a:cs typeface="Arial" pitchFamily="34" charset="0"/>
                        </a:rPr>
                        <a:t> yang </a:t>
                      </a:r>
                      <a:r>
                        <a:rPr lang="en-US" sz="1400" dirty="0" err="1">
                          <a:solidFill>
                            <a:schemeClr val="tx1"/>
                          </a:solidFill>
                          <a:latin typeface="Arial" pitchFamily="34" charset="0"/>
                          <a:ea typeface="Times New Roman"/>
                          <a:cs typeface="Arial" pitchFamily="34" charset="0"/>
                        </a:rPr>
                        <a:t>terlibat</a:t>
                      </a:r>
                      <a:r>
                        <a:rPr lang="en-US" sz="1400" dirty="0">
                          <a:solidFill>
                            <a:schemeClr val="tx1"/>
                          </a:solidFill>
                          <a:latin typeface="Arial" pitchFamily="34" charset="0"/>
                          <a:ea typeface="Times New Roman"/>
                          <a:cs typeface="Arial" pitchFamily="34" charset="0"/>
                        </a:rPr>
                        <a:t> </a:t>
                      </a:r>
                      <a:r>
                        <a:rPr lang="en-US" sz="1400" dirty="0" err="1" smtClean="0">
                          <a:solidFill>
                            <a:schemeClr val="tx1"/>
                          </a:solidFill>
                          <a:latin typeface="Arial" pitchFamily="34" charset="0"/>
                          <a:ea typeface="Times New Roman"/>
                          <a:cs typeface="Arial" pitchFamily="34" charset="0"/>
                        </a:rPr>
                        <a:t>Laka</a:t>
                      </a:r>
                      <a:r>
                        <a:rPr lang="en-US" sz="1400" dirty="0" smtClean="0">
                          <a:solidFill>
                            <a:schemeClr val="tx1"/>
                          </a:solidFill>
                          <a:latin typeface="Arial" pitchFamily="34" charset="0"/>
                          <a:ea typeface="Times New Roman"/>
                          <a:cs typeface="Arial" pitchFamily="34" charset="0"/>
                        </a:rPr>
                        <a:t> </a:t>
                      </a:r>
                      <a:r>
                        <a:rPr lang="en-US" sz="1400" dirty="0">
                          <a:solidFill>
                            <a:schemeClr val="tx1"/>
                          </a:solidFill>
                          <a:latin typeface="Arial" pitchFamily="34" charset="0"/>
                          <a:ea typeface="Times New Roman"/>
                          <a:cs typeface="Arial" pitchFamily="34" charset="0"/>
                        </a:rPr>
                        <a:t>:</a:t>
                      </a:r>
                    </a:p>
                  </a:txBody>
                  <a:tcPr marL="54907" marR="54907"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1"/>
                  </a:ext>
                </a:extLst>
              </a:tr>
              <a:tr h="223413">
                <a:tc>
                  <a:txBody>
                    <a:bodyPr/>
                    <a:lstStyle/>
                    <a:p>
                      <a:pPr marL="0" marR="0" algn="ctr">
                        <a:lnSpc>
                          <a:spcPts val="2300"/>
                        </a:lnSpc>
                        <a:spcBef>
                          <a:spcPts val="0"/>
                        </a:spcBef>
                        <a:spcAft>
                          <a:spcPts val="0"/>
                        </a:spcAft>
                      </a:pPr>
                      <a:endParaRPr lang="es-MX"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err="1" smtClean="0">
                          <a:solidFill>
                            <a:schemeClr val="tx1"/>
                          </a:solidFill>
                          <a:latin typeface="Arial" pitchFamily="34" charset="0"/>
                          <a:ea typeface="Times New Roman"/>
                          <a:cs typeface="Arial" pitchFamily="34" charset="0"/>
                        </a:rPr>
                        <a:t>Sepeda</a:t>
                      </a:r>
                      <a:r>
                        <a:rPr lang="en-US" sz="1400" dirty="0" smtClean="0">
                          <a:solidFill>
                            <a:schemeClr val="tx1"/>
                          </a:solidFill>
                          <a:latin typeface="Arial" pitchFamily="34" charset="0"/>
                          <a:ea typeface="Times New Roman"/>
                          <a:cs typeface="Arial" pitchFamily="34" charset="0"/>
                        </a:rPr>
                        <a:t> Motor</a:t>
                      </a:r>
                      <a:endParaRPr lang="en-US" sz="1400" dirty="0">
                        <a:solidFill>
                          <a:schemeClr val="tx1"/>
                        </a:solidFill>
                        <a:latin typeface="Arial" pitchFamily="34" charset="0"/>
                        <a:ea typeface="Times New Roman"/>
                        <a:cs typeface="Arial" pitchFamily="34" charset="0"/>
                      </a:endParaRPr>
                    </a:p>
                  </a:txBody>
                  <a:tcPr marL="54907" marR="54907"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15</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22</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N 47</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2"/>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Mobil </a:t>
                      </a:r>
                      <a:r>
                        <a:rPr lang="en-US" sz="1400" dirty="0" err="1" smtClean="0">
                          <a:solidFill>
                            <a:schemeClr val="tx1"/>
                          </a:solidFill>
                          <a:latin typeface="Arial" pitchFamily="34" charset="0"/>
                          <a:ea typeface="Times New Roman"/>
                          <a:cs typeface="Arial" pitchFamily="34" charset="0"/>
                        </a:rPr>
                        <a:t>Penumpang</a:t>
                      </a:r>
                      <a:endParaRPr lang="en-US" sz="1400" dirty="0">
                        <a:solidFill>
                          <a:schemeClr val="tx1"/>
                        </a:solidFill>
                        <a:latin typeface="Arial" pitchFamily="34" charset="0"/>
                        <a:ea typeface="Times New Roman"/>
                        <a:cs typeface="Arial" pitchFamily="34" charset="0"/>
                      </a:endParaRPr>
                    </a:p>
                  </a:txBody>
                  <a:tcPr marL="54907" marR="54907"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4</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4</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3"/>
                  </a:ext>
                </a:extLst>
              </a:tr>
              <a:tr h="223413">
                <a:tc>
                  <a:txBody>
                    <a:bodyPr/>
                    <a:lstStyle/>
                    <a:p>
                      <a:pPr marL="0" marR="0" algn="ctr">
                        <a:lnSpc>
                          <a:spcPts val="2300"/>
                        </a:lnSpc>
                        <a:spcBef>
                          <a:spcPts val="0"/>
                        </a:spcBef>
                        <a:spcAft>
                          <a:spcPts val="0"/>
                        </a:spcAft>
                      </a:pPr>
                      <a:endParaRPr lang="fi-FI"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Mobil </a:t>
                      </a:r>
                      <a:r>
                        <a:rPr lang="en-US" sz="1400" dirty="0" err="1" smtClean="0">
                          <a:solidFill>
                            <a:schemeClr val="tx1"/>
                          </a:solidFill>
                          <a:latin typeface="Arial" pitchFamily="34" charset="0"/>
                          <a:ea typeface="Times New Roman"/>
                          <a:cs typeface="Arial" pitchFamily="34" charset="0"/>
                        </a:rPr>
                        <a:t>Beban</a:t>
                      </a:r>
                      <a:r>
                        <a:rPr lang="en-US" sz="1400" dirty="0" smtClean="0">
                          <a:solidFill>
                            <a:schemeClr val="tx1"/>
                          </a:solidFill>
                          <a:latin typeface="Arial" pitchFamily="34" charset="0"/>
                          <a:ea typeface="Times New Roman"/>
                          <a:cs typeface="Arial" pitchFamily="34" charset="0"/>
                        </a:rPr>
                        <a:t>/</a:t>
                      </a:r>
                      <a:r>
                        <a:rPr lang="en-US" sz="1400" dirty="0" err="1" smtClean="0">
                          <a:solidFill>
                            <a:schemeClr val="tx1"/>
                          </a:solidFill>
                          <a:latin typeface="Arial" pitchFamily="34" charset="0"/>
                          <a:ea typeface="Times New Roman"/>
                          <a:cs typeface="Arial" pitchFamily="34" charset="0"/>
                        </a:rPr>
                        <a:t>Barang</a:t>
                      </a:r>
                      <a:endParaRPr lang="en-US" sz="1400" dirty="0">
                        <a:solidFill>
                          <a:schemeClr val="tx1"/>
                        </a:solidFill>
                        <a:latin typeface="Arial" pitchFamily="34" charset="0"/>
                        <a:ea typeface="Times New Roman"/>
                        <a:cs typeface="Arial" pitchFamily="34" charset="0"/>
                      </a:endParaRPr>
                    </a:p>
                  </a:txBody>
                  <a:tcPr marL="54907" marR="54907"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3</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9</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200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4"/>
                  </a:ext>
                </a:extLst>
              </a:tr>
              <a:tr h="223413">
                <a:tc>
                  <a:txBody>
                    <a:bodyPr/>
                    <a:lstStyle/>
                    <a:p>
                      <a:pPr marL="0" marR="0" algn="ctr">
                        <a:lnSpc>
                          <a:spcPts val="2300"/>
                        </a:lnSpc>
                        <a:spcBef>
                          <a:spcPts val="0"/>
                        </a:spcBef>
                        <a:spcAft>
                          <a:spcPts val="0"/>
                        </a:spcAft>
                      </a:pPr>
                      <a:endParaRPr lang="fi-FI"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Bus</a:t>
                      </a:r>
                      <a:endParaRPr lang="en-US" sz="1400" dirty="0">
                        <a:solidFill>
                          <a:schemeClr val="tx1"/>
                        </a:solidFill>
                        <a:latin typeface="Arial" pitchFamily="34" charset="0"/>
                        <a:ea typeface="Times New Roman"/>
                        <a:cs typeface="Arial" pitchFamily="34" charset="0"/>
                      </a:endParaRPr>
                    </a:p>
                  </a:txBody>
                  <a:tcPr marL="54907" marR="54907"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5"/>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GB" sz="1400" dirty="0" err="1" smtClean="0">
                          <a:solidFill>
                            <a:schemeClr val="tx1"/>
                          </a:solidFill>
                          <a:latin typeface="Arial" pitchFamily="34" charset="0"/>
                          <a:ea typeface="Times New Roman"/>
                          <a:cs typeface="Arial" pitchFamily="34" charset="0"/>
                        </a:rPr>
                        <a:t>Kendaraan</a:t>
                      </a:r>
                      <a:r>
                        <a:rPr lang="en-GB" sz="1400" dirty="0" smtClean="0">
                          <a:solidFill>
                            <a:schemeClr val="tx1"/>
                          </a:solidFill>
                          <a:latin typeface="Arial" pitchFamily="34" charset="0"/>
                          <a:ea typeface="Times New Roman"/>
                          <a:cs typeface="Arial" pitchFamily="34" charset="0"/>
                        </a:rPr>
                        <a:t> </a:t>
                      </a:r>
                      <a:r>
                        <a:rPr lang="en-GB" sz="1400" dirty="0" err="1" smtClean="0">
                          <a:solidFill>
                            <a:schemeClr val="tx1"/>
                          </a:solidFill>
                          <a:latin typeface="Arial" pitchFamily="34" charset="0"/>
                          <a:ea typeface="Times New Roman"/>
                          <a:cs typeface="Arial" pitchFamily="34" charset="0"/>
                        </a:rPr>
                        <a:t>Khusus</a:t>
                      </a:r>
                      <a:r>
                        <a:rPr lang="en-GB" sz="1400" dirty="0" smtClean="0">
                          <a:solidFill>
                            <a:schemeClr val="tx1"/>
                          </a:solidFill>
                          <a:latin typeface="Arial" pitchFamily="34" charset="0"/>
                          <a:ea typeface="Times New Roman"/>
                          <a:cs typeface="Arial" pitchFamily="34" charset="0"/>
                        </a:rPr>
                        <a:t>/KA</a:t>
                      </a:r>
                      <a:endParaRPr lang="en-GB" sz="1400" dirty="0">
                        <a:solidFill>
                          <a:schemeClr val="tx1"/>
                        </a:solidFill>
                        <a:latin typeface="Arial" pitchFamily="34" charset="0"/>
                        <a:ea typeface="Times New Roman"/>
                        <a:cs typeface="Arial" pitchFamily="34" charset="0"/>
                      </a:endParaRPr>
                    </a:p>
                  </a:txBody>
                  <a:tcPr marL="54907" marR="54907"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2</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6"/>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err="1" smtClean="0">
                          <a:solidFill>
                            <a:schemeClr val="tx1"/>
                          </a:solidFill>
                          <a:latin typeface="Arial" pitchFamily="34" charset="0"/>
                          <a:ea typeface="Times New Roman"/>
                          <a:cs typeface="Arial" pitchFamily="34" charset="0"/>
                        </a:rPr>
                        <a:t>Kendaraan</a:t>
                      </a:r>
                      <a:r>
                        <a:rPr lang="en-US" sz="1400" dirty="0" smtClean="0">
                          <a:solidFill>
                            <a:schemeClr val="tx1"/>
                          </a:solidFill>
                          <a:latin typeface="Arial" pitchFamily="34" charset="0"/>
                          <a:ea typeface="Times New Roman"/>
                          <a:cs typeface="Arial" pitchFamily="34" charset="0"/>
                        </a:rPr>
                        <a:t> </a:t>
                      </a:r>
                      <a:r>
                        <a:rPr lang="en-US" sz="1400" dirty="0" err="1" smtClean="0">
                          <a:solidFill>
                            <a:schemeClr val="tx1"/>
                          </a:solidFill>
                          <a:latin typeface="Arial" pitchFamily="34" charset="0"/>
                          <a:ea typeface="Times New Roman"/>
                          <a:cs typeface="Arial" pitchFamily="34" charset="0"/>
                        </a:rPr>
                        <a:t>tidak</a:t>
                      </a:r>
                      <a:r>
                        <a:rPr lang="en-US" sz="1400" dirty="0" smtClean="0">
                          <a:solidFill>
                            <a:schemeClr val="tx1"/>
                          </a:solidFill>
                          <a:latin typeface="Arial" pitchFamily="34" charset="0"/>
                          <a:ea typeface="Times New Roman"/>
                          <a:cs typeface="Arial" pitchFamily="34" charset="0"/>
                        </a:rPr>
                        <a:t> </a:t>
                      </a:r>
                      <a:r>
                        <a:rPr lang="en-US" sz="1400" dirty="0" err="1" smtClean="0">
                          <a:solidFill>
                            <a:schemeClr val="tx1"/>
                          </a:solidFill>
                          <a:latin typeface="Arial" pitchFamily="34" charset="0"/>
                          <a:ea typeface="Times New Roman"/>
                          <a:cs typeface="Arial" pitchFamily="34" charset="0"/>
                        </a:rPr>
                        <a:t>Bermotor</a:t>
                      </a:r>
                      <a:endParaRPr lang="en-US" sz="1400" dirty="0">
                        <a:solidFill>
                          <a:schemeClr val="tx1"/>
                        </a:solidFill>
                        <a:latin typeface="Arial" pitchFamily="34" charset="0"/>
                        <a:ea typeface="Times New Roman"/>
                        <a:cs typeface="Arial" pitchFamily="34" charset="0"/>
                      </a:endParaRPr>
                    </a:p>
                  </a:txBody>
                  <a:tcPr marL="54907" marR="54907"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2</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Rounded Rectangle 4"/>
          <p:cNvSpPr/>
          <p:nvPr/>
        </p:nvSpPr>
        <p:spPr>
          <a:xfrm>
            <a:off x="85344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17</a:t>
            </a:r>
            <a:endParaRPr lang="en-US" sz="1200" dirty="0">
              <a:solidFill>
                <a:srgbClr val="000000"/>
              </a:solidFill>
              <a:latin typeface="Arial" pitchFamily="34" charset="0"/>
              <a:cs typeface="Arial" pitchFamily="34" charset="0"/>
            </a:endParaRPr>
          </a:p>
        </p:txBody>
      </p:sp>
      <p:sp>
        <p:nvSpPr>
          <p:cNvPr id="7" name="TextBox 6"/>
          <p:cNvSpPr txBox="1"/>
          <p:nvPr/>
        </p:nvSpPr>
        <p:spPr>
          <a:xfrm>
            <a:off x="457200" y="381000"/>
            <a:ext cx="6781800" cy="400110"/>
          </a:xfrm>
          <a:prstGeom prst="rect">
            <a:avLst/>
          </a:prstGeom>
          <a:noFill/>
        </p:spPr>
        <p:txBody>
          <a:bodyPr wrap="square">
            <a:spAutoFit/>
          </a:bodyPr>
          <a:lstStyle/>
          <a:p>
            <a:pPr fontAlgn="auto">
              <a:spcBef>
                <a:spcPts val="0"/>
              </a:spcBef>
              <a:spcAft>
                <a:spcPts val="0"/>
              </a:spcAft>
              <a:defRPr/>
            </a:pP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Kendaraan</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 </a:t>
            </a: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yg</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 </a:t>
            </a: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terlibat</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 </a:t>
            </a: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laka</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 korban md</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val="2724777553"/>
              </p:ext>
            </p:extLst>
          </p:nvPr>
        </p:nvGraphicFramePr>
        <p:xfrm>
          <a:off x="2293937" y="1043820"/>
          <a:ext cx="5318125" cy="2498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9787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25686756"/>
              </p:ext>
            </p:extLst>
          </p:nvPr>
        </p:nvGraphicFramePr>
        <p:xfrm>
          <a:off x="1073150" y="3467100"/>
          <a:ext cx="7759700" cy="3162300"/>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932401">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tblGrid>
              <a:tr h="223413">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23413">
                <a:tc>
                  <a:txBody>
                    <a:bodyPr/>
                    <a:lstStyle/>
                    <a:p>
                      <a:pPr marL="0" marR="0" algn="ctr">
                        <a:lnSpc>
                          <a:spcPts val="2500"/>
                        </a:lnSpc>
                        <a:spcBef>
                          <a:spcPts val="0"/>
                        </a:spcBef>
                        <a:spcAft>
                          <a:spcPts val="0"/>
                        </a:spcAft>
                      </a:pPr>
                      <a:r>
                        <a:rPr lang="en-US" sz="1500" b="0" dirty="0" smtClean="0">
                          <a:solidFill>
                            <a:schemeClr val="tx1"/>
                          </a:solidFill>
                          <a:latin typeface="Arial" pitchFamily="34" charset="0"/>
                          <a:ea typeface="Times New Roman"/>
                          <a:cs typeface="Arial" pitchFamily="34" charset="0"/>
                        </a:rPr>
                        <a:t>6.</a:t>
                      </a: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400" dirty="0">
                          <a:solidFill>
                            <a:schemeClr val="tx1"/>
                          </a:solidFill>
                          <a:latin typeface="Arial" panose="020B0604020202020204" pitchFamily="34" charset="0"/>
                          <a:ea typeface="Times New Roman"/>
                          <a:cs typeface="Arial" panose="020B0604020202020204" pitchFamily="34" charset="0"/>
                        </a:rPr>
                        <a:t>Type kejadian </a:t>
                      </a:r>
                      <a:r>
                        <a:rPr lang="fi-FI" sz="1400" dirty="0" smtClean="0">
                          <a:solidFill>
                            <a:schemeClr val="tx1"/>
                          </a:solidFill>
                          <a:latin typeface="Arial" panose="020B0604020202020204" pitchFamily="34" charset="0"/>
                          <a:ea typeface="Times New Roman"/>
                          <a:cs typeface="Arial" panose="020B0604020202020204" pitchFamily="34" charset="0"/>
                        </a:rPr>
                        <a:t>:</a:t>
                      </a:r>
                      <a:endParaRPr lang="en-US" sz="1400" dirty="0">
                        <a:solidFill>
                          <a:schemeClr val="tx1"/>
                        </a:solidFill>
                        <a:latin typeface="Arial" panose="020B0604020202020204" pitchFamily="34" charset="0"/>
                        <a:ea typeface="Times New Roman"/>
                        <a:cs typeface="Arial" panose="020B0604020202020204"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9"/>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dirty="0" smtClean="0">
                          <a:solidFill>
                            <a:schemeClr val="tx1"/>
                          </a:solidFill>
                          <a:latin typeface="Arial" panose="020B0604020202020204" pitchFamily="34" charset="0"/>
                          <a:ea typeface="Times New Roman"/>
                          <a:cs typeface="Arial" panose="020B0604020202020204" pitchFamily="34" charset="0"/>
                        </a:rPr>
                        <a:t>Tunggal</a:t>
                      </a:r>
                      <a:endParaRPr lang="en-US" sz="1400" dirty="0">
                        <a:solidFill>
                          <a:schemeClr val="tx1"/>
                        </a:solidFill>
                        <a:latin typeface="Arial" panose="020B0604020202020204" pitchFamily="34" charset="0"/>
                        <a:ea typeface="Times New Roman"/>
                        <a:cs typeface="Arial" panose="020B0604020202020204"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1</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T 100</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0"/>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b="0" dirty="0" err="1" smtClean="0">
                          <a:solidFill>
                            <a:schemeClr val="tx1"/>
                          </a:solidFill>
                          <a:latin typeface="Arial" panose="020B0604020202020204" pitchFamily="34" charset="0"/>
                          <a:ea typeface="Times New Roman"/>
                          <a:cs typeface="Arial" panose="020B0604020202020204" pitchFamily="34" charset="0"/>
                        </a:rPr>
                        <a:t>Depan</a:t>
                      </a:r>
                      <a:r>
                        <a:rPr lang="en-US" sz="1400" b="0" dirty="0" smtClean="0">
                          <a:solidFill>
                            <a:schemeClr val="tx1"/>
                          </a:solidFill>
                          <a:latin typeface="Arial" panose="020B0604020202020204" pitchFamily="34" charset="0"/>
                          <a:ea typeface="Times New Roman"/>
                          <a:cs typeface="Arial" panose="020B0604020202020204" pitchFamily="34" charset="0"/>
                        </a:rPr>
                        <a:t> – </a:t>
                      </a:r>
                      <a:r>
                        <a:rPr lang="en-US" sz="1400" b="0" dirty="0" err="1" smtClean="0">
                          <a:solidFill>
                            <a:schemeClr val="tx1"/>
                          </a:solidFill>
                          <a:latin typeface="Arial" panose="020B0604020202020204" pitchFamily="34" charset="0"/>
                          <a:ea typeface="Times New Roman"/>
                          <a:cs typeface="Arial" panose="020B0604020202020204" pitchFamily="34" charset="0"/>
                        </a:rPr>
                        <a:t>Depan</a:t>
                      </a:r>
                      <a:endParaRPr lang="en-US" sz="1400" b="0" dirty="0">
                        <a:solidFill>
                          <a:schemeClr val="tx1"/>
                        </a:solidFill>
                        <a:latin typeface="Arial" panose="020B0604020202020204" pitchFamily="34" charset="0"/>
                        <a:ea typeface="Times New Roman"/>
                        <a:cs typeface="Arial" panose="020B0604020202020204"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1</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N 100</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1"/>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dirty="0" err="1" smtClean="0">
                          <a:solidFill>
                            <a:srgbClr val="FF0000"/>
                          </a:solidFill>
                          <a:latin typeface="Arial" panose="020B0604020202020204" pitchFamily="34" charset="0"/>
                          <a:ea typeface="Times New Roman"/>
                          <a:cs typeface="Arial" panose="020B0604020202020204" pitchFamily="34" charset="0"/>
                        </a:rPr>
                        <a:t>Depan</a:t>
                      </a:r>
                      <a:r>
                        <a:rPr lang="en-US" sz="1400" baseline="0" dirty="0" smtClean="0">
                          <a:solidFill>
                            <a:srgbClr val="FF0000"/>
                          </a:solidFill>
                          <a:latin typeface="Arial" panose="020B0604020202020204" pitchFamily="34" charset="0"/>
                          <a:ea typeface="Times New Roman"/>
                          <a:cs typeface="Arial" panose="020B0604020202020204" pitchFamily="34" charset="0"/>
                        </a:rPr>
                        <a:t> </a:t>
                      </a:r>
                      <a:r>
                        <a:rPr lang="en-US" sz="1400" baseline="0" dirty="0" err="1" smtClean="0">
                          <a:solidFill>
                            <a:srgbClr val="FF0000"/>
                          </a:solidFill>
                          <a:latin typeface="Arial" panose="020B0604020202020204" pitchFamily="34" charset="0"/>
                          <a:ea typeface="Times New Roman"/>
                          <a:cs typeface="Arial" panose="020B0604020202020204" pitchFamily="34" charset="0"/>
                        </a:rPr>
                        <a:t>Belakang</a:t>
                      </a:r>
                      <a:endParaRPr lang="en-US" sz="1400" dirty="0">
                        <a:solidFill>
                          <a:srgbClr val="FF0000"/>
                        </a:solidFill>
                        <a:latin typeface="Arial" panose="020B0604020202020204" pitchFamily="34" charset="0"/>
                        <a:ea typeface="Times New Roman"/>
                        <a:cs typeface="Arial" panose="020B0604020202020204"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solidFill>
                            <a:srgbClr val="FF0000"/>
                          </a:solidFill>
                          <a:latin typeface="Arial" panose="020B0604020202020204" pitchFamily="34" charset="0"/>
                          <a:cs typeface="Arial" panose="020B0604020202020204" pitchFamily="34" charset="0"/>
                        </a:rPr>
                        <a:t>5</a:t>
                      </a:r>
                      <a:endParaRPr lang="id-ID" sz="1400" dirty="0">
                        <a:solidFill>
                          <a:srgbClr val="FF0000"/>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1</a:t>
                      </a:r>
                      <a:endParaRPr lang="id-ID" sz="14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T 80</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2"/>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dirty="0" err="1" smtClean="0">
                          <a:solidFill>
                            <a:schemeClr val="tx1"/>
                          </a:solidFill>
                          <a:latin typeface="Arial" panose="020B0604020202020204" pitchFamily="34" charset="0"/>
                          <a:ea typeface="Times New Roman"/>
                          <a:cs typeface="Arial" panose="020B0604020202020204" pitchFamily="34" charset="0"/>
                        </a:rPr>
                        <a:t>Depan</a:t>
                      </a:r>
                      <a:r>
                        <a:rPr lang="en-US" sz="1400" dirty="0" smtClean="0">
                          <a:solidFill>
                            <a:schemeClr val="tx1"/>
                          </a:solidFill>
                          <a:latin typeface="Arial" panose="020B0604020202020204" pitchFamily="34" charset="0"/>
                          <a:ea typeface="Times New Roman"/>
                          <a:cs typeface="Arial" panose="020B0604020202020204" pitchFamily="34" charset="0"/>
                        </a:rPr>
                        <a:t> </a:t>
                      </a:r>
                      <a:r>
                        <a:rPr lang="en-US" sz="1400" dirty="0" err="1" smtClean="0">
                          <a:solidFill>
                            <a:schemeClr val="tx1"/>
                          </a:solidFill>
                          <a:latin typeface="Arial" panose="020B0604020202020204" pitchFamily="34" charset="0"/>
                          <a:ea typeface="Times New Roman"/>
                          <a:cs typeface="Arial" panose="020B0604020202020204" pitchFamily="34" charset="0"/>
                        </a:rPr>
                        <a:t>Samping</a:t>
                      </a:r>
                      <a:endParaRPr lang="en-US" sz="1400" dirty="0">
                        <a:solidFill>
                          <a:schemeClr val="tx1"/>
                        </a:solidFill>
                        <a:latin typeface="Arial" panose="020B0604020202020204" pitchFamily="34" charset="0"/>
                        <a:ea typeface="Times New Roman"/>
                        <a:cs typeface="Arial" panose="020B0604020202020204"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4</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5</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N 25</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3"/>
                  </a:ext>
                </a:extLst>
              </a:tr>
              <a:tr h="223413">
                <a:tc>
                  <a:txBody>
                    <a:bodyPr/>
                    <a:lstStyle/>
                    <a:p>
                      <a:pPr marL="0" marR="0" algn="ctr">
                        <a:lnSpc>
                          <a:spcPts val="2500"/>
                        </a:lnSpc>
                        <a:spcBef>
                          <a:spcPts val="0"/>
                        </a:spcBef>
                        <a:spcAft>
                          <a:spcPts val="0"/>
                        </a:spcAft>
                      </a:pPr>
                      <a:r>
                        <a:rPr lang="en-US" sz="1500" b="0" dirty="0" smtClean="0">
                          <a:solidFill>
                            <a:schemeClr val="tx1"/>
                          </a:solidFill>
                          <a:latin typeface="Arial" pitchFamily="34" charset="0"/>
                          <a:ea typeface="Times New Roman"/>
                          <a:cs typeface="Arial" pitchFamily="34" charset="0"/>
                        </a:rPr>
                        <a:t>-</a:t>
                      </a: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dirty="0" err="1" smtClean="0">
                          <a:solidFill>
                            <a:schemeClr val="tx1"/>
                          </a:solidFill>
                          <a:latin typeface="Arial" panose="020B0604020202020204" pitchFamily="34" charset="0"/>
                          <a:ea typeface="Times New Roman"/>
                          <a:cs typeface="Arial" panose="020B0604020202020204" pitchFamily="34" charset="0"/>
                        </a:rPr>
                        <a:t>Samping</a:t>
                      </a:r>
                      <a:r>
                        <a:rPr lang="en-US" sz="1400" dirty="0" smtClean="0">
                          <a:solidFill>
                            <a:schemeClr val="tx1"/>
                          </a:solidFill>
                          <a:latin typeface="Arial" panose="020B0604020202020204" pitchFamily="34" charset="0"/>
                          <a:ea typeface="Times New Roman"/>
                          <a:cs typeface="Arial" panose="020B0604020202020204" pitchFamily="34" charset="0"/>
                        </a:rPr>
                        <a:t> – </a:t>
                      </a:r>
                      <a:r>
                        <a:rPr lang="en-US" sz="1400" dirty="0" err="1" smtClean="0">
                          <a:solidFill>
                            <a:schemeClr val="tx1"/>
                          </a:solidFill>
                          <a:latin typeface="Arial" panose="020B0604020202020204" pitchFamily="34" charset="0"/>
                          <a:ea typeface="Times New Roman"/>
                          <a:cs typeface="Arial" panose="020B0604020202020204" pitchFamily="34" charset="0"/>
                        </a:rPr>
                        <a:t>samping</a:t>
                      </a:r>
                      <a:endParaRPr lang="en-US" sz="1400" dirty="0">
                        <a:solidFill>
                          <a:schemeClr val="tx1"/>
                        </a:solidFill>
                        <a:latin typeface="Arial" panose="020B0604020202020204" pitchFamily="34" charset="0"/>
                        <a:ea typeface="Times New Roman"/>
                        <a:cs typeface="Arial" panose="020B0604020202020204"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2</a:t>
                      </a:r>
                      <a:endParaRPr lang="id-ID" sz="14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solidFill>
                            <a:srgbClr val="FF0000"/>
                          </a:solidFill>
                          <a:latin typeface="Arial" panose="020B0604020202020204" pitchFamily="34" charset="0"/>
                          <a:cs typeface="Arial" panose="020B0604020202020204" pitchFamily="34" charset="0"/>
                        </a:rPr>
                        <a:t>8</a:t>
                      </a:r>
                      <a:endParaRPr lang="id-ID" sz="1400" dirty="0">
                        <a:solidFill>
                          <a:srgbClr val="FF0000"/>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N 400</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4"/>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dirty="0" err="1" smtClean="0">
                          <a:solidFill>
                            <a:schemeClr val="tx1"/>
                          </a:solidFill>
                          <a:latin typeface="Arial" panose="020B0604020202020204" pitchFamily="34" charset="0"/>
                          <a:ea typeface="Times New Roman"/>
                          <a:cs typeface="Arial" panose="020B0604020202020204" pitchFamily="34" charset="0"/>
                        </a:rPr>
                        <a:t>Tabrak</a:t>
                      </a:r>
                      <a:r>
                        <a:rPr lang="en-US" sz="1400" dirty="0" smtClean="0">
                          <a:solidFill>
                            <a:schemeClr val="tx1"/>
                          </a:solidFill>
                          <a:latin typeface="Arial" panose="020B0604020202020204" pitchFamily="34" charset="0"/>
                          <a:ea typeface="Times New Roman"/>
                          <a:cs typeface="Arial" panose="020B0604020202020204" pitchFamily="34" charset="0"/>
                        </a:rPr>
                        <a:t> </a:t>
                      </a:r>
                      <a:r>
                        <a:rPr lang="en-US" sz="1400" dirty="0" err="1" smtClean="0">
                          <a:solidFill>
                            <a:schemeClr val="tx1"/>
                          </a:solidFill>
                          <a:latin typeface="Arial" panose="020B0604020202020204" pitchFamily="34" charset="0"/>
                          <a:ea typeface="Times New Roman"/>
                          <a:cs typeface="Arial" panose="020B0604020202020204" pitchFamily="34" charset="0"/>
                        </a:rPr>
                        <a:t>Manusia</a:t>
                      </a:r>
                      <a:endParaRPr lang="en-US" sz="1400" dirty="0">
                        <a:solidFill>
                          <a:schemeClr val="tx1"/>
                        </a:solidFill>
                        <a:latin typeface="Arial" panose="020B0604020202020204" pitchFamily="34" charset="0"/>
                        <a:ea typeface="Times New Roman"/>
                        <a:cs typeface="Arial" panose="020B0604020202020204"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1</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5</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N 400</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5"/>
                  </a:ext>
                </a:extLst>
              </a:tr>
              <a:tr h="266699">
                <a:tc>
                  <a:txBody>
                    <a:bodyPr/>
                    <a:lstStyle/>
                    <a:p>
                      <a:pPr marL="0" marR="0" algn="ctr">
                        <a:lnSpc>
                          <a:spcPts val="2500"/>
                        </a:lnSpc>
                        <a:spcBef>
                          <a:spcPts val="0"/>
                        </a:spcBef>
                        <a:spcAft>
                          <a:spcPts val="0"/>
                        </a:spcAft>
                      </a:pPr>
                      <a:endParaRPr lang="en-US" sz="1500" b="0" dirty="0">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dirty="0" err="1" smtClean="0">
                          <a:latin typeface="Arial" panose="020B0604020202020204" pitchFamily="34" charset="0"/>
                          <a:ea typeface="Times New Roman"/>
                          <a:cs typeface="Arial" panose="020B0604020202020204" pitchFamily="34" charset="0"/>
                        </a:rPr>
                        <a:t>Tabrak</a:t>
                      </a:r>
                      <a:r>
                        <a:rPr lang="en-US" sz="1400" dirty="0" smtClean="0">
                          <a:latin typeface="Arial" panose="020B0604020202020204" pitchFamily="34" charset="0"/>
                          <a:ea typeface="Times New Roman"/>
                          <a:cs typeface="Arial" panose="020B0604020202020204" pitchFamily="34" charset="0"/>
                        </a:rPr>
                        <a:t> </a:t>
                      </a:r>
                      <a:r>
                        <a:rPr lang="en-US" sz="1400" dirty="0" err="1" smtClean="0">
                          <a:latin typeface="Arial" panose="020B0604020202020204" pitchFamily="34" charset="0"/>
                          <a:ea typeface="Times New Roman"/>
                          <a:cs typeface="Arial" panose="020B0604020202020204" pitchFamily="34" charset="0"/>
                        </a:rPr>
                        <a:t>Hewan</a:t>
                      </a:r>
                      <a:endParaRPr lang="en-US" sz="1400" dirty="0">
                        <a:latin typeface="Arial" panose="020B0604020202020204" pitchFamily="34" charset="0"/>
                        <a:ea typeface="Times New Roman"/>
                        <a:cs typeface="Arial" panose="020B0604020202020204" pitchFamily="34" charset="0"/>
                      </a:endParaRPr>
                    </a:p>
                  </a:txBody>
                  <a:tcPr marL="40364" marR="40364"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6"/>
                  </a:ext>
                </a:extLst>
              </a:tr>
              <a:tr h="266699">
                <a:tc>
                  <a:txBody>
                    <a:bodyPr/>
                    <a:lstStyle/>
                    <a:p>
                      <a:pPr marL="0" marR="0" algn="ctr">
                        <a:lnSpc>
                          <a:spcPts val="2500"/>
                        </a:lnSpc>
                        <a:spcBef>
                          <a:spcPts val="0"/>
                        </a:spcBef>
                        <a:spcAft>
                          <a:spcPts val="0"/>
                        </a:spcAft>
                      </a:pPr>
                      <a:endParaRPr lang="en-US" sz="1500" b="0" dirty="0">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400" dirty="0" smtClean="0">
                          <a:latin typeface="Arial" panose="020B0604020202020204" pitchFamily="34" charset="0"/>
                          <a:ea typeface="Times New Roman"/>
                          <a:cs typeface="Arial" panose="020B0604020202020204" pitchFamily="34" charset="0"/>
                        </a:rPr>
                        <a:t>Lain </a:t>
                      </a:r>
                      <a:r>
                        <a:rPr lang="en-US" sz="1400" dirty="0" err="1" smtClean="0">
                          <a:latin typeface="Arial" panose="020B0604020202020204" pitchFamily="34" charset="0"/>
                          <a:ea typeface="Times New Roman"/>
                          <a:cs typeface="Arial" panose="020B0604020202020204" pitchFamily="34" charset="0"/>
                        </a:rPr>
                        <a:t>lain</a:t>
                      </a:r>
                      <a:endParaRPr lang="en-US" sz="1400" dirty="0">
                        <a:latin typeface="Arial" panose="020B0604020202020204" pitchFamily="34" charset="0"/>
                        <a:ea typeface="Times New Roman"/>
                        <a:cs typeface="Arial" panose="020B0604020202020204" pitchFamily="34" charset="0"/>
                      </a:endParaRPr>
                    </a:p>
                  </a:txBody>
                  <a:tcPr marL="40364" marR="40364"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id-ID" sz="1400" dirty="0">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5" name="Rounded Rectangle 4"/>
          <p:cNvSpPr/>
          <p:nvPr/>
        </p:nvSpPr>
        <p:spPr>
          <a:xfrm>
            <a:off x="85344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18</a:t>
            </a:r>
            <a:endParaRPr lang="en-US" sz="1200" dirty="0">
              <a:solidFill>
                <a:srgbClr val="000000"/>
              </a:solidFill>
              <a:latin typeface="Arial" pitchFamily="34" charset="0"/>
              <a:cs typeface="Arial" pitchFamily="34" charset="0"/>
            </a:endParaRPr>
          </a:p>
        </p:txBody>
      </p:sp>
      <p:sp>
        <p:nvSpPr>
          <p:cNvPr id="7" name="TextBox 6"/>
          <p:cNvSpPr txBox="1"/>
          <p:nvPr/>
        </p:nvSpPr>
        <p:spPr>
          <a:xfrm>
            <a:off x="457200" y="381000"/>
            <a:ext cx="3349824" cy="400110"/>
          </a:xfrm>
          <a:prstGeom prst="rect">
            <a:avLst/>
          </a:prstGeom>
          <a:noFill/>
        </p:spPr>
        <p:txBody>
          <a:bodyPr wrap="square">
            <a:spAutoFit/>
          </a:bodyPr>
          <a:lstStyle/>
          <a:p>
            <a:pPr fontAlgn="auto">
              <a:spcBef>
                <a:spcPts val="0"/>
              </a:spcBef>
              <a:spcAft>
                <a:spcPts val="0"/>
              </a:spcAft>
              <a:defRPr/>
            </a:pP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tipe</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 </a:t>
            </a: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kejadian</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val="3745706209"/>
              </p:ext>
            </p:extLst>
          </p:nvPr>
        </p:nvGraphicFramePr>
        <p:xfrm>
          <a:off x="2362200" y="816279"/>
          <a:ext cx="5365750" cy="2435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2365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1180364"/>
              </p:ext>
            </p:extLst>
          </p:nvPr>
        </p:nvGraphicFramePr>
        <p:xfrm>
          <a:off x="2752724" y="2651760"/>
          <a:ext cx="5257801" cy="4206240"/>
        </p:xfrm>
        <a:graphic>
          <a:graphicData uri="http://schemas.openxmlformats.org/drawingml/2006/table">
            <a:tbl>
              <a:tblPr>
                <a:tableStyleId>{22838BEF-8BB2-4498-84A7-C5851F593DF1}</a:tableStyleId>
              </a:tblPr>
              <a:tblGrid>
                <a:gridCol w="418235">
                  <a:extLst>
                    <a:ext uri="{9D8B030D-6E8A-4147-A177-3AD203B41FA5}">
                      <a16:colId xmlns:a16="http://schemas.microsoft.com/office/drawing/2014/main" val="20000"/>
                    </a:ext>
                  </a:extLst>
                </a:gridCol>
                <a:gridCol w="1986930">
                  <a:extLst>
                    <a:ext uri="{9D8B030D-6E8A-4147-A177-3AD203B41FA5}">
                      <a16:colId xmlns:a16="http://schemas.microsoft.com/office/drawing/2014/main" val="20001"/>
                    </a:ext>
                  </a:extLst>
                </a:gridCol>
                <a:gridCol w="790242">
                  <a:extLst>
                    <a:ext uri="{9D8B030D-6E8A-4147-A177-3AD203B41FA5}">
                      <a16:colId xmlns:a16="http://schemas.microsoft.com/office/drawing/2014/main" val="20002"/>
                    </a:ext>
                  </a:extLst>
                </a:gridCol>
                <a:gridCol w="689205">
                  <a:extLst>
                    <a:ext uri="{9D8B030D-6E8A-4147-A177-3AD203B41FA5}">
                      <a16:colId xmlns:a16="http://schemas.microsoft.com/office/drawing/2014/main" val="2161846054"/>
                    </a:ext>
                  </a:extLst>
                </a:gridCol>
                <a:gridCol w="1373189">
                  <a:extLst>
                    <a:ext uri="{9D8B030D-6E8A-4147-A177-3AD203B41FA5}">
                      <a16:colId xmlns:a16="http://schemas.microsoft.com/office/drawing/2014/main" val="3232661451"/>
                    </a:ext>
                  </a:extLst>
                </a:gridCol>
              </a:tblGrid>
              <a:tr h="30480">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91490">
                <a:tc>
                  <a:txBody>
                    <a:bodyPr/>
                    <a:lstStyle/>
                    <a:p>
                      <a:pPr algn="ctr"/>
                      <a:r>
                        <a:rPr lang="en-US" sz="1000" b="0" cap="none" spc="0" dirty="0" smtClean="0">
                          <a:ln>
                            <a:noFill/>
                          </a:ln>
                          <a:solidFill>
                            <a:schemeClr val="tx1"/>
                          </a:solidFill>
                          <a:effectLst/>
                          <a:latin typeface="Arial" pitchFamily="34" charset="0"/>
                          <a:cs typeface="Arial" pitchFamily="34" charset="0"/>
                        </a:rPr>
                        <a:t>7</a:t>
                      </a: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gridSpan="4">
                  <a:txBody>
                    <a:bodyPr/>
                    <a:lstStyle/>
                    <a:p>
                      <a:pPr algn="l"/>
                      <a:r>
                        <a:rPr lang="en-US" sz="1000" b="0" cap="none" spc="0" dirty="0" smtClean="0">
                          <a:ln>
                            <a:noFill/>
                          </a:ln>
                          <a:solidFill>
                            <a:schemeClr val="tx1"/>
                          </a:solidFill>
                          <a:effectLst/>
                          <a:latin typeface="Arial" pitchFamily="34" charset="0"/>
                          <a:cs typeface="Arial" pitchFamily="34" charset="0"/>
                        </a:rPr>
                        <a:t>PENYEBAB</a:t>
                      </a:r>
                      <a:r>
                        <a:rPr lang="en-US" sz="1000" b="0" cap="none" spc="0" baseline="0" dirty="0" smtClean="0">
                          <a:ln>
                            <a:noFill/>
                          </a:ln>
                          <a:solidFill>
                            <a:schemeClr val="tx1"/>
                          </a:solidFill>
                          <a:effectLst/>
                          <a:latin typeface="Arial" pitchFamily="34" charset="0"/>
                          <a:cs typeface="Arial" pitchFamily="34" charset="0"/>
                        </a:rPr>
                        <a:t> LAKA</a:t>
                      </a: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hMerge="1">
                  <a:txBody>
                    <a:bodyPr/>
                    <a:lstStyle/>
                    <a:p>
                      <a:endParaRPr lang="id-ID"/>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BELOK</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2"/>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PINDAH LAJUR</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2</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rgbClr val="FF0000"/>
                          </a:solidFill>
                          <a:latin typeface="Arial" panose="020B0604020202020204" pitchFamily="34" charset="0"/>
                          <a:cs typeface="Arial" panose="020B0604020202020204" pitchFamily="34" charset="0"/>
                        </a:rPr>
                        <a:t>8</a:t>
                      </a:r>
                      <a:endParaRPr lang="id-ID" sz="1000" dirty="0">
                        <a:solidFill>
                          <a:srgbClr val="FF0000"/>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rgbClr val="FF0000"/>
                          </a:solidFill>
                          <a:latin typeface="Arial" panose="020B0604020202020204" pitchFamily="34" charset="0"/>
                          <a:cs typeface="Arial" panose="020B0604020202020204" pitchFamily="34" charset="0"/>
                        </a:rPr>
                        <a:t>N 400</a:t>
                      </a:r>
                      <a:endParaRPr lang="id-ID" sz="1000" dirty="0">
                        <a:solidFill>
                          <a:srgbClr val="FF0000"/>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3"/>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JAGA JARAK</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rgbClr val="FF0000"/>
                          </a:solidFill>
                          <a:latin typeface="Arial" panose="020B0604020202020204" pitchFamily="34" charset="0"/>
                          <a:cs typeface="Arial" panose="020B0604020202020204" pitchFamily="34" charset="0"/>
                        </a:rPr>
                        <a:t>5</a:t>
                      </a:r>
                      <a:endParaRPr lang="id-ID" sz="1000" dirty="0">
                        <a:solidFill>
                          <a:srgbClr val="FF0000"/>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T 80</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4"/>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KECEPATAN</a:t>
                      </a:r>
                      <a:r>
                        <a:rPr lang="en-US" sz="1000" b="0" baseline="0" dirty="0" smtClean="0">
                          <a:solidFill>
                            <a:schemeClr val="tx1"/>
                          </a:solidFill>
                          <a:latin typeface="Arial" pitchFamily="34" charset="0"/>
                          <a:ea typeface="Times New Roman"/>
                          <a:cs typeface="Arial" pitchFamily="34" charset="0"/>
                        </a:rPr>
                        <a:t> TINGGI</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5"/>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MENGANTUK</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6"/>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MABUK</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7"/>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MELAWAN ARUS</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8"/>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MELANGGAR APILL/RAMBU</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2</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N 100</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9"/>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MENYALIP</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3</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N 200</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0"/>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PEJALAN</a:t>
                      </a:r>
                      <a:r>
                        <a:rPr lang="en-US" sz="1000" b="0" baseline="0" dirty="0" smtClean="0">
                          <a:solidFill>
                            <a:schemeClr val="tx1"/>
                          </a:solidFill>
                          <a:latin typeface="Arial" pitchFamily="34" charset="0"/>
                          <a:ea typeface="Times New Roman"/>
                          <a:cs typeface="Arial" pitchFamily="34" charset="0"/>
                        </a:rPr>
                        <a:t> KAKI</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5</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N 400</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1"/>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SAKIT / </a:t>
                      </a:r>
                      <a:r>
                        <a:rPr lang="en-US" sz="1000" b="0" baseline="0" dirty="0" smtClean="0">
                          <a:solidFill>
                            <a:schemeClr val="tx1"/>
                          </a:solidFill>
                          <a:latin typeface="Arial" pitchFamily="34" charset="0"/>
                          <a:ea typeface="Times New Roman"/>
                          <a:cs typeface="Arial" pitchFamily="34" charset="0"/>
                        </a:rPr>
                        <a:t> TIDAK KONSENTRASI</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T 100</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2"/>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MENEROBOS PALANG PINTU</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T 100</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3"/>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MEMBUKA</a:t>
                      </a:r>
                      <a:r>
                        <a:rPr lang="en-US" sz="1000" b="0" baseline="0" dirty="0" smtClean="0">
                          <a:solidFill>
                            <a:schemeClr val="tx1"/>
                          </a:solidFill>
                          <a:latin typeface="Arial" pitchFamily="34" charset="0"/>
                          <a:ea typeface="Times New Roman"/>
                          <a:cs typeface="Arial" pitchFamily="34" charset="0"/>
                        </a:rPr>
                        <a:t> PINTU</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4"/>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PRIORITAS JALUR UTAMA</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1</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T 100</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5"/>
                  </a:ext>
                </a:extLst>
              </a:tr>
              <a:tr h="191490">
                <a:tc>
                  <a:txBody>
                    <a:bodyPr/>
                    <a:lstStyle/>
                    <a:p>
                      <a:pPr algn="ctr"/>
                      <a:endParaRPr lang="en-US" sz="1000" b="0" cap="none" spc="0" dirty="0">
                        <a:ln>
                          <a:noFill/>
                        </a:ln>
                        <a:solidFill>
                          <a:schemeClr val="tx1"/>
                        </a:solidFill>
                        <a:effectLst/>
                        <a:latin typeface="Arial" pitchFamily="34" charset="0"/>
                        <a:cs typeface="Arial" pitchFamily="34" charset="0"/>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smtClean="0">
                          <a:solidFill>
                            <a:schemeClr val="tx1"/>
                          </a:solidFill>
                          <a:latin typeface="Arial" pitchFamily="34" charset="0"/>
                          <a:ea typeface="Times New Roman"/>
                          <a:cs typeface="Arial" pitchFamily="34" charset="0"/>
                        </a:rPr>
                        <a:t>LAIIN LAIN</a:t>
                      </a:r>
                      <a:endParaRPr lang="en-US" sz="1000" b="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1000" dirty="0" smtClean="0">
                          <a:solidFill>
                            <a:schemeClr val="tx1"/>
                          </a:solidFill>
                          <a:latin typeface="Arial" panose="020B0604020202020204" pitchFamily="34" charset="0"/>
                          <a:cs typeface="Arial" panose="020B0604020202020204" pitchFamily="34" charset="0"/>
                        </a:rPr>
                        <a:t>-</a:t>
                      </a:r>
                      <a:endParaRPr lang="id-ID" sz="1000" dirty="0">
                        <a:solidFill>
                          <a:schemeClr val="tx1"/>
                        </a:solidFill>
                        <a:latin typeface="Arial" panose="020B0604020202020204" pitchFamily="34" charset="0"/>
                        <a:cs typeface="Arial" panose="020B0604020202020204"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5" name="Rounded Rectangle 4"/>
          <p:cNvSpPr/>
          <p:nvPr/>
        </p:nvSpPr>
        <p:spPr>
          <a:xfrm>
            <a:off x="85344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19</a:t>
            </a:r>
            <a:endParaRPr lang="en-US" sz="1200" dirty="0">
              <a:solidFill>
                <a:srgbClr val="000000"/>
              </a:solidFill>
              <a:latin typeface="Arial" pitchFamily="34" charset="0"/>
              <a:cs typeface="Arial" pitchFamily="34" charset="0"/>
            </a:endParaRPr>
          </a:p>
        </p:txBody>
      </p:sp>
      <p:sp>
        <p:nvSpPr>
          <p:cNvPr id="6" name="TextBox 5"/>
          <p:cNvSpPr txBox="1"/>
          <p:nvPr/>
        </p:nvSpPr>
        <p:spPr>
          <a:xfrm>
            <a:off x="4689" y="190500"/>
            <a:ext cx="2662311" cy="707886"/>
          </a:xfrm>
          <a:prstGeom prst="rect">
            <a:avLst/>
          </a:prstGeom>
          <a:noFill/>
        </p:spPr>
        <p:txBody>
          <a:bodyPr wrap="square">
            <a:spAutoFit/>
          </a:bodyPr>
          <a:lstStyle/>
          <a:p>
            <a:pPr algn="ctr" fontAlgn="auto">
              <a:spcBef>
                <a:spcPts val="0"/>
              </a:spcBef>
              <a:spcAft>
                <a:spcPts val="0"/>
              </a:spcAft>
              <a:defRPr/>
            </a:pP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Penyebab</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 </a:t>
            </a: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laka</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 korban md</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graphicFrame>
        <p:nvGraphicFramePr>
          <p:cNvPr id="7" name="Chart 6"/>
          <p:cNvGraphicFramePr>
            <a:graphicFrameLocks/>
          </p:cNvGraphicFramePr>
          <p:nvPr>
            <p:extLst>
              <p:ext uri="{D42A27DB-BD31-4B8C-83A1-F6EECF244321}">
                <p14:modId xmlns:p14="http://schemas.microsoft.com/office/powerpoint/2010/main" val="1911545569"/>
              </p:ext>
            </p:extLst>
          </p:nvPr>
        </p:nvGraphicFramePr>
        <p:xfrm>
          <a:off x="2819399" y="190500"/>
          <a:ext cx="5124449" cy="2346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0426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3349824" cy="400110"/>
          </a:xfrm>
          <a:prstGeom prst="rect">
            <a:avLst/>
          </a:prstGeom>
          <a:noFill/>
        </p:spPr>
        <p:txBody>
          <a:bodyPr wrap="square">
            <a:spAutoFit/>
          </a:bodyPr>
          <a:lstStyle/>
          <a:p>
            <a:pPr fontAlgn="auto">
              <a:spcBef>
                <a:spcPts val="0"/>
              </a:spcBef>
              <a:spcAft>
                <a:spcPts val="0"/>
              </a:spcAft>
              <a:defRPr/>
            </a:pPr>
            <a:r>
              <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Data </a:t>
            </a:r>
            <a:r>
              <a:rPr lang="en-US" sz="2000" b="1" i="1" cap="all" spc="160" dirty="0" err="1">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Laka</a:t>
            </a:r>
            <a:r>
              <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 </a:t>
            </a: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Lantas</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3848085046"/>
              </p:ext>
            </p:extLst>
          </p:nvPr>
        </p:nvGraphicFramePr>
        <p:xfrm>
          <a:off x="990600" y="3731260"/>
          <a:ext cx="8100023" cy="3050540"/>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881601">
                  <a:extLst>
                    <a:ext uri="{9D8B030D-6E8A-4147-A177-3AD203B41FA5}">
                      <a16:colId xmlns:a16="http://schemas.microsoft.com/office/drawing/2014/main" val="20001"/>
                    </a:ext>
                  </a:extLst>
                </a:gridCol>
                <a:gridCol w="1682750">
                  <a:extLst>
                    <a:ext uri="{9D8B030D-6E8A-4147-A177-3AD203B41FA5}">
                      <a16:colId xmlns:a16="http://schemas.microsoft.com/office/drawing/2014/main" val="20002"/>
                    </a:ext>
                  </a:extLst>
                </a:gridCol>
                <a:gridCol w="1699223">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223413">
                <a:tc rowSpan="2">
                  <a:txBody>
                    <a:bodyPr/>
                    <a:lstStyle/>
                    <a:p>
                      <a:pPr marL="0" marR="0" algn="ctr">
                        <a:lnSpc>
                          <a:spcPts val="2400"/>
                        </a:lnSpc>
                        <a:spcBef>
                          <a:spcPts val="0"/>
                        </a:spcBef>
                        <a:spcAft>
                          <a:spcPts val="0"/>
                        </a:spcAft>
                      </a:pPr>
                      <a:r>
                        <a:rPr lang="en-US" sz="1500" b="1" dirty="0" smtClean="0">
                          <a:solidFill>
                            <a:srgbClr val="0000CC"/>
                          </a:solidFill>
                          <a:latin typeface="Arial" pitchFamily="34" charset="0"/>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rowSpan="2">
                  <a:txBody>
                    <a:bodyPr/>
                    <a:lstStyle/>
                    <a:p>
                      <a:pPr marL="0" marR="0" algn="ctr">
                        <a:lnSpc>
                          <a:spcPts val="2400"/>
                        </a:lnSpc>
                        <a:spcBef>
                          <a:spcPts val="0"/>
                        </a:spcBef>
                        <a:spcAft>
                          <a:spcPts val="0"/>
                        </a:spcAft>
                      </a:pPr>
                      <a:r>
                        <a:rPr lang="en-US" sz="1500" b="1" dirty="0" smtClean="0">
                          <a:solidFill>
                            <a:srgbClr val="0000CC"/>
                          </a:solidFill>
                          <a:latin typeface="Arial" pitchFamily="34" charset="0"/>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gridSpan="2">
                  <a:txBody>
                    <a:bodyPr/>
                    <a:lstStyle/>
                    <a:p>
                      <a:pPr marL="0" marR="0" algn="ctr">
                        <a:lnSpc>
                          <a:spcPts val="2400"/>
                        </a:lnSpc>
                        <a:spcBef>
                          <a:spcPts val="0"/>
                        </a:spcBef>
                        <a:spcAft>
                          <a:spcPts val="0"/>
                        </a:spcAft>
                      </a:pPr>
                      <a:r>
                        <a:rPr lang="en-US" sz="1500" b="1" dirty="0" smtClean="0">
                          <a:solidFill>
                            <a:srgbClr val="0000CC"/>
                          </a:solidFill>
                          <a:latin typeface="Arial" pitchFamily="34" charset="0"/>
                          <a:cs typeface="Arial" pitchFamily="34" charset="0"/>
                        </a:rPr>
                        <a:t>PERIODE</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hMerge="1">
                  <a:txBody>
                    <a:bodyPr/>
                    <a:lstStyle/>
                    <a:p>
                      <a:pPr marL="0" marR="0" algn="ctr">
                        <a:lnSpc>
                          <a:spcPts val="2400"/>
                        </a:lnSpc>
                        <a:spcBef>
                          <a:spcPts val="0"/>
                        </a:spcBef>
                        <a:spcAft>
                          <a:spcPts val="0"/>
                        </a:spcAft>
                      </a:pPr>
                      <a:endParaRPr lang="en-US" sz="1600" b="0" dirty="0">
                        <a:latin typeface="Arial" pitchFamily="34" charset="0"/>
                        <a:ea typeface="Times New Roman"/>
                        <a:cs typeface="Arial" pitchFamily="34" charset="0"/>
                      </a:endParaRPr>
                    </a:p>
                  </a:txBody>
                  <a:tcPr marL="44970" marR="44970"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rowSpan="2">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p>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23413">
                <a:tc vMerge="1">
                  <a:txBody>
                    <a:bodyPr/>
                    <a:lstStyle/>
                    <a:p>
                      <a:pPr marL="0" marR="0" algn="ctr">
                        <a:lnSpc>
                          <a:spcPts val="2400"/>
                        </a:lnSpc>
                        <a:spcBef>
                          <a:spcPts val="0"/>
                        </a:spcBef>
                        <a:spcAft>
                          <a:spcPts val="0"/>
                        </a:spcAft>
                      </a:pPr>
                      <a:endParaRPr lang="en-US" sz="1600" b="0" dirty="0">
                        <a:latin typeface="Arial" pitchFamily="34" charset="0"/>
                        <a:ea typeface="Times New Roman"/>
                        <a:cs typeface="Arial" pitchFamily="34" charset="0"/>
                      </a:endParaRPr>
                    </a:p>
                  </a:txBody>
                  <a:tcPr marL="44970" marR="44970"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vMerge="1">
                  <a:txBody>
                    <a:bodyPr/>
                    <a:lstStyle/>
                    <a:p>
                      <a:pPr marL="0" marR="0" algn="ctr">
                        <a:lnSpc>
                          <a:spcPts val="2400"/>
                        </a:lnSpc>
                        <a:spcBef>
                          <a:spcPts val="0"/>
                        </a:spcBef>
                        <a:spcAft>
                          <a:spcPts val="0"/>
                        </a:spcAft>
                      </a:pPr>
                      <a:endParaRPr lang="en-US" sz="1600" b="0" dirty="0">
                        <a:latin typeface="Arial" pitchFamily="34" charset="0"/>
                        <a:ea typeface="Times New Roman"/>
                        <a:cs typeface="Arial" pitchFamily="34" charset="0"/>
                      </a:endParaRPr>
                    </a:p>
                  </a:txBody>
                  <a:tcPr marL="44970" marR="44970"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lang="en-US" sz="1500" b="1" baseline="0" dirty="0" smtClean="0">
                          <a:solidFill>
                            <a:srgbClr val="0000CC"/>
                          </a:solidFill>
                          <a:latin typeface="Arial" pitchFamily="34" charset="0"/>
                          <a:ea typeface="Times New Roman"/>
                          <a:cs typeface="Arial" pitchFamily="34" charset="0"/>
                        </a:rPr>
                        <a:t>OKT </a:t>
                      </a:r>
                      <a:r>
                        <a:rPr lang="en-US" sz="1500" b="1" dirty="0" smtClean="0">
                          <a:solidFill>
                            <a:srgbClr val="0000CC"/>
                          </a:solidFill>
                          <a:latin typeface="Arial" pitchFamily="34" charset="0"/>
                          <a:ea typeface="Times New Roman"/>
                          <a:cs typeface="Arial" pitchFamily="34" charset="0"/>
                        </a:rPr>
                        <a:t>2022</a:t>
                      </a: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lang="en-US" sz="1500" b="1" baseline="0" dirty="0" smtClean="0">
                          <a:solidFill>
                            <a:srgbClr val="0000CC"/>
                          </a:solidFill>
                          <a:latin typeface="Arial" pitchFamily="34" charset="0"/>
                          <a:ea typeface="Times New Roman"/>
                          <a:cs typeface="Arial" pitchFamily="34" charset="0"/>
                        </a:rPr>
                        <a:t>NOV </a:t>
                      </a:r>
                      <a:r>
                        <a:rPr lang="en-US" sz="1500" b="1" dirty="0" smtClean="0">
                          <a:solidFill>
                            <a:srgbClr val="0000CC"/>
                          </a:solidFill>
                          <a:latin typeface="Arial" pitchFamily="34" charset="0"/>
                          <a:ea typeface="Times New Roman"/>
                          <a:cs typeface="Arial" pitchFamily="34" charset="0"/>
                        </a:rPr>
                        <a:t>2022</a:t>
                      </a: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vMerge="1">
                  <a:txBody>
                    <a:bodyPr/>
                    <a:lstStyle/>
                    <a:p>
                      <a:pPr marL="0" marR="0" algn="ctr">
                        <a:lnSpc>
                          <a:spcPts val="2400"/>
                        </a:lnSpc>
                        <a:spcBef>
                          <a:spcPts val="0"/>
                        </a:spcBef>
                        <a:spcAft>
                          <a:spcPts val="0"/>
                        </a:spcAft>
                      </a:pPr>
                      <a:endParaRPr lang="en-US" sz="1600" b="0" dirty="0">
                        <a:latin typeface="Arial" pitchFamily="34" charset="0"/>
                        <a:ea typeface="Times New Roman"/>
                        <a:cs typeface="Arial" pitchFamily="34" charset="0"/>
                      </a:endParaRPr>
                    </a:p>
                  </a:txBody>
                  <a:tcPr marL="44970" marR="44970"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1"/>
                  </a:ext>
                </a:extLst>
              </a:tr>
              <a:tr h="223413">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1</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2</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3</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4</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23413">
                <a:tc>
                  <a:txBody>
                    <a:bodyPr/>
                    <a:lstStyle/>
                    <a:p>
                      <a:pPr marL="0" marR="0" algn="ctr">
                        <a:lnSpc>
                          <a:spcPts val="2500"/>
                        </a:lnSpc>
                        <a:spcBef>
                          <a:spcPts val="0"/>
                        </a:spcBef>
                        <a:spcAft>
                          <a:spcPts val="0"/>
                        </a:spcAft>
                      </a:pPr>
                      <a:r>
                        <a:rPr lang="es-MX" sz="1500" dirty="0">
                          <a:solidFill>
                            <a:schemeClr val="tx1"/>
                          </a:solidFill>
                          <a:latin typeface="Arial" pitchFamily="34" charset="0"/>
                          <a:cs typeface="Arial" pitchFamily="34" charset="0"/>
                        </a:rPr>
                        <a:t>1.</a:t>
                      </a:r>
                      <a:endParaRPr lang="en-US"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GB" sz="1500" dirty="0" err="1">
                          <a:solidFill>
                            <a:schemeClr val="tx1"/>
                          </a:solidFill>
                          <a:latin typeface="Arial" pitchFamily="34" charset="0"/>
                          <a:ea typeface="Times New Roman"/>
                          <a:cs typeface="Arial" pitchFamily="34" charset="0"/>
                        </a:rPr>
                        <a:t>Jumlah</a:t>
                      </a:r>
                      <a:r>
                        <a:rPr lang="en-GB" sz="1500" dirty="0">
                          <a:solidFill>
                            <a:schemeClr val="tx1"/>
                          </a:solidFill>
                          <a:latin typeface="Arial" pitchFamily="34" charset="0"/>
                          <a:ea typeface="Times New Roman"/>
                          <a:cs typeface="Arial" pitchFamily="34" charset="0"/>
                        </a:rPr>
                        <a:t> </a:t>
                      </a:r>
                      <a:r>
                        <a:rPr lang="en-GB" sz="1500" dirty="0" err="1">
                          <a:solidFill>
                            <a:schemeClr val="tx1"/>
                          </a:solidFill>
                          <a:latin typeface="Arial" pitchFamily="34" charset="0"/>
                          <a:ea typeface="Times New Roman"/>
                          <a:cs typeface="Arial" pitchFamily="34" charset="0"/>
                        </a:rPr>
                        <a:t>kecelakaan</a:t>
                      </a:r>
                      <a:endParaRPr lang="en-US" sz="1500" dirty="0">
                        <a:solidFill>
                          <a:schemeClr val="tx1"/>
                        </a:solidFill>
                        <a:latin typeface="Arial" pitchFamily="34" charset="0"/>
                        <a:ea typeface="Times New Roman"/>
                        <a:cs typeface="Arial" pitchFamily="34" charset="0"/>
                      </a:endParaRPr>
                    </a:p>
                  </a:txBody>
                  <a:tcPr marL="54907" marR="54907"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108</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125</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16</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3"/>
                  </a:ext>
                </a:extLst>
              </a:tr>
              <a:tr h="223413">
                <a:tc>
                  <a:txBody>
                    <a:bodyPr/>
                    <a:lstStyle/>
                    <a:p>
                      <a:pPr marL="0" marR="0" algn="ctr">
                        <a:lnSpc>
                          <a:spcPts val="2500"/>
                        </a:lnSpc>
                        <a:spcBef>
                          <a:spcPts val="0"/>
                        </a:spcBef>
                        <a:spcAft>
                          <a:spcPts val="0"/>
                        </a:spcAft>
                      </a:pPr>
                      <a:r>
                        <a:rPr lang="fi-FI" sz="1500" dirty="0">
                          <a:solidFill>
                            <a:schemeClr val="tx1"/>
                          </a:solidFill>
                          <a:latin typeface="Arial" pitchFamily="34" charset="0"/>
                          <a:cs typeface="Arial" pitchFamily="34" charset="0"/>
                        </a:rPr>
                        <a:t>2.</a:t>
                      </a:r>
                      <a:endParaRPr lang="en-US"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500" dirty="0" err="1" smtClean="0">
                          <a:solidFill>
                            <a:schemeClr val="tx1"/>
                          </a:solidFill>
                          <a:latin typeface="Arial" pitchFamily="34" charset="0"/>
                          <a:ea typeface="Times New Roman"/>
                          <a:cs typeface="Arial" pitchFamily="34" charset="0"/>
                        </a:rPr>
                        <a:t>Jenis</a:t>
                      </a:r>
                      <a:r>
                        <a:rPr lang="en-US" sz="1500" dirty="0" smtClean="0">
                          <a:solidFill>
                            <a:schemeClr val="tx1"/>
                          </a:solidFill>
                          <a:latin typeface="Arial" pitchFamily="34" charset="0"/>
                          <a:ea typeface="Times New Roman"/>
                          <a:cs typeface="Arial" pitchFamily="34" charset="0"/>
                        </a:rPr>
                        <a:t> </a:t>
                      </a:r>
                      <a:r>
                        <a:rPr lang="en-US" sz="1500" dirty="0" err="1" smtClean="0">
                          <a:solidFill>
                            <a:schemeClr val="tx1"/>
                          </a:solidFill>
                          <a:latin typeface="Arial" pitchFamily="34" charset="0"/>
                          <a:ea typeface="Times New Roman"/>
                          <a:cs typeface="Arial" pitchFamily="34" charset="0"/>
                        </a:rPr>
                        <a:t>Korban</a:t>
                      </a:r>
                      <a:r>
                        <a:rPr lang="en-US" sz="1500" dirty="0" smtClean="0">
                          <a:solidFill>
                            <a:schemeClr val="tx1"/>
                          </a:solidFill>
                          <a:latin typeface="Arial" pitchFamily="34" charset="0"/>
                          <a:ea typeface="Times New Roman"/>
                          <a:cs typeface="Arial" pitchFamily="34" charset="0"/>
                        </a:rPr>
                        <a:t> </a:t>
                      </a:r>
                      <a:r>
                        <a:rPr lang="en-US" sz="1500" dirty="0">
                          <a:solidFill>
                            <a:schemeClr val="tx1"/>
                          </a:solidFill>
                          <a:latin typeface="Arial" pitchFamily="34" charset="0"/>
                          <a:ea typeface="Times New Roman"/>
                          <a:cs typeface="Arial" pitchFamily="34" charset="0"/>
                        </a:rPr>
                        <a:t>:</a:t>
                      </a:r>
                    </a:p>
                  </a:txBody>
                  <a:tcPr marL="54907" marR="54907"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5"/>
                  </a:ext>
                </a:extLst>
              </a:tr>
              <a:tr h="223413">
                <a:tc>
                  <a:txBody>
                    <a:bodyPr/>
                    <a:lstStyle/>
                    <a:p>
                      <a:pPr marL="0" marR="0" algn="ctr">
                        <a:lnSpc>
                          <a:spcPts val="2500"/>
                        </a:lnSpc>
                        <a:spcBef>
                          <a:spcPts val="0"/>
                        </a:spcBef>
                        <a:spcAft>
                          <a:spcPts val="0"/>
                        </a:spcAft>
                      </a:pPr>
                      <a:endParaRPr lang="fi-FI"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500" dirty="0" err="1">
                          <a:solidFill>
                            <a:schemeClr val="tx1"/>
                          </a:solidFill>
                          <a:latin typeface="Arial" pitchFamily="34" charset="0"/>
                          <a:ea typeface="Times New Roman"/>
                          <a:cs typeface="Arial" pitchFamily="34" charset="0"/>
                        </a:rPr>
                        <a:t>Meninggal</a:t>
                      </a:r>
                      <a:r>
                        <a:rPr lang="en-US" sz="1500" dirty="0">
                          <a:solidFill>
                            <a:schemeClr val="tx1"/>
                          </a:solidFill>
                          <a:latin typeface="Arial" pitchFamily="34" charset="0"/>
                          <a:ea typeface="Times New Roman"/>
                          <a:cs typeface="Arial" pitchFamily="34" charset="0"/>
                        </a:rPr>
                        <a:t> </a:t>
                      </a:r>
                      <a:r>
                        <a:rPr lang="en-US" sz="1500" dirty="0" err="1">
                          <a:solidFill>
                            <a:schemeClr val="tx1"/>
                          </a:solidFill>
                          <a:latin typeface="Arial" pitchFamily="34" charset="0"/>
                          <a:ea typeface="Times New Roman"/>
                          <a:cs typeface="Arial" pitchFamily="34" charset="0"/>
                        </a:rPr>
                        <a:t>dunia</a:t>
                      </a:r>
                      <a:endParaRPr lang="en-US" sz="1500" dirty="0">
                        <a:solidFill>
                          <a:schemeClr val="tx1"/>
                        </a:solidFill>
                        <a:latin typeface="Arial" pitchFamily="34" charset="0"/>
                        <a:ea typeface="Times New Roman"/>
                        <a:cs typeface="Arial" pitchFamily="34" charset="0"/>
                      </a:endParaRPr>
                    </a:p>
                  </a:txBody>
                  <a:tcPr marL="54907" marR="54907"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15</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20</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43</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6"/>
                  </a:ext>
                </a:extLst>
              </a:tr>
              <a:tr h="223413">
                <a:tc>
                  <a:txBody>
                    <a:bodyPr/>
                    <a:lstStyle/>
                    <a:p>
                      <a:pPr marL="0" marR="0" algn="ctr">
                        <a:lnSpc>
                          <a:spcPts val="2500"/>
                        </a:lnSpc>
                        <a:spcBef>
                          <a:spcPts val="0"/>
                        </a:spcBef>
                        <a:spcAft>
                          <a:spcPts val="0"/>
                        </a:spcAft>
                      </a:pPr>
                      <a:endParaRPr lang="fi-FI"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500" dirty="0">
                          <a:solidFill>
                            <a:schemeClr val="tx1"/>
                          </a:solidFill>
                          <a:latin typeface="Arial" pitchFamily="34" charset="0"/>
                          <a:ea typeface="Times New Roman"/>
                          <a:cs typeface="Arial" pitchFamily="34" charset="0"/>
                        </a:rPr>
                        <a:t>Luka </a:t>
                      </a:r>
                      <a:r>
                        <a:rPr lang="en-US" sz="1500" dirty="0" err="1">
                          <a:solidFill>
                            <a:schemeClr val="tx1"/>
                          </a:solidFill>
                          <a:latin typeface="Arial" pitchFamily="34" charset="0"/>
                          <a:ea typeface="Times New Roman"/>
                          <a:cs typeface="Arial" pitchFamily="34" charset="0"/>
                        </a:rPr>
                        <a:t>berat</a:t>
                      </a:r>
                      <a:r>
                        <a:rPr lang="en-US" sz="1500" dirty="0">
                          <a:solidFill>
                            <a:schemeClr val="tx1"/>
                          </a:solidFill>
                          <a:latin typeface="Arial" pitchFamily="34" charset="0"/>
                          <a:ea typeface="Times New Roman"/>
                          <a:cs typeface="Arial" pitchFamily="34" charset="0"/>
                        </a:rPr>
                        <a:t> </a:t>
                      </a:r>
                    </a:p>
                  </a:txBody>
                  <a:tcPr marL="54907" marR="54907"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7"/>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500" dirty="0">
                          <a:solidFill>
                            <a:schemeClr val="tx1"/>
                          </a:solidFill>
                          <a:latin typeface="Arial" pitchFamily="34" charset="0"/>
                          <a:ea typeface="Times New Roman"/>
                          <a:cs typeface="Arial" pitchFamily="34" charset="0"/>
                        </a:rPr>
                        <a:t>Luka </a:t>
                      </a:r>
                      <a:r>
                        <a:rPr lang="en-US" sz="1500" dirty="0" err="1">
                          <a:solidFill>
                            <a:schemeClr val="tx1"/>
                          </a:solidFill>
                          <a:latin typeface="Arial" pitchFamily="34" charset="0"/>
                          <a:ea typeface="Times New Roman"/>
                          <a:cs typeface="Arial" pitchFamily="34" charset="0"/>
                        </a:rPr>
                        <a:t>ringan</a:t>
                      </a:r>
                      <a:endParaRPr lang="en-US" sz="1500" dirty="0">
                        <a:solidFill>
                          <a:schemeClr val="tx1"/>
                        </a:solidFill>
                        <a:latin typeface="Arial" pitchFamily="34" charset="0"/>
                        <a:ea typeface="Times New Roman"/>
                        <a:cs typeface="Arial" pitchFamily="34" charset="0"/>
                      </a:endParaRPr>
                    </a:p>
                  </a:txBody>
                  <a:tcPr marL="54907" marR="54907"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128</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146</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14</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8"/>
                  </a:ext>
                </a:extLst>
              </a:tr>
              <a:tr h="223413">
                <a:tc>
                  <a:txBody>
                    <a:bodyPr/>
                    <a:lstStyle/>
                    <a:p>
                      <a:pPr marL="0" marR="0" algn="ctr">
                        <a:lnSpc>
                          <a:spcPts val="2500"/>
                        </a:lnSpc>
                        <a:spcBef>
                          <a:spcPts val="0"/>
                        </a:spcBef>
                        <a:spcAft>
                          <a:spcPts val="0"/>
                        </a:spcAft>
                      </a:pPr>
                      <a:r>
                        <a:rPr lang="en-US" sz="1500" b="0" dirty="0" smtClean="0">
                          <a:solidFill>
                            <a:schemeClr val="tx1"/>
                          </a:solidFill>
                          <a:latin typeface="Arial" pitchFamily="34" charset="0"/>
                          <a:ea typeface="Times New Roman"/>
                          <a:cs typeface="Arial" pitchFamily="34" charset="0"/>
                        </a:rPr>
                        <a:t>3.</a:t>
                      </a:r>
                      <a:endParaRPr lang="en-US"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en-US" sz="1500" dirty="0" err="1" smtClean="0">
                          <a:solidFill>
                            <a:schemeClr val="tx1"/>
                          </a:solidFill>
                          <a:latin typeface="Arial" pitchFamily="34" charset="0"/>
                          <a:ea typeface="Times New Roman"/>
                          <a:cs typeface="Arial" pitchFamily="34" charset="0"/>
                        </a:rPr>
                        <a:t>Rugi</a:t>
                      </a:r>
                      <a:r>
                        <a:rPr lang="en-US" sz="1500" dirty="0" smtClean="0">
                          <a:solidFill>
                            <a:schemeClr val="tx1"/>
                          </a:solidFill>
                          <a:latin typeface="Arial" pitchFamily="34" charset="0"/>
                          <a:ea typeface="Times New Roman"/>
                          <a:cs typeface="Arial" pitchFamily="34" charset="0"/>
                        </a:rPr>
                        <a:t> </a:t>
                      </a:r>
                      <a:r>
                        <a:rPr lang="en-US" sz="1500" dirty="0" err="1" smtClean="0">
                          <a:solidFill>
                            <a:schemeClr val="tx1"/>
                          </a:solidFill>
                          <a:latin typeface="Arial" pitchFamily="34" charset="0"/>
                          <a:ea typeface="Times New Roman"/>
                          <a:cs typeface="Arial" pitchFamily="34" charset="0"/>
                        </a:rPr>
                        <a:t>materiil</a:t>
                      </a:r>
                      <a:r>
                        <a:rPr lang="en-US" sz="1500" dirty="0" smtClean="0">
                          <a:solidFill>
                            <a:schemeClr val="tx1"/>
                          </a:solidFill>
                          <a:latin typeface="Arial" pitchFamily="34" charset="0"/>
                          <a:ea typeface="Times New Roman"/>
                          <a:cs typeface="Arial" pitchFamily="34" charset="0"/>
                        </a:rPr>
                        <a:t> (</a:t>
                      </a:r>
                      <a:r>
                        <a:rPr lang="en-US" sz="1500" dirty="0" err="1" smtClean="0">
                          <a:solidFill>
                            <a:schemeClr val="tx1"/>
                          </a:solidFill>
                          <a:latin typeface="Arial" pitchFamily="34" charset="0"/>
                          <a:ea typeface="Times New Roman"/>
                          <a:cs typeface="Arial" pitchFamily="34" charset="0"/>
                        </a:rPr>
                        <a:t>Rp</a:t>
                      </a:r>
                      <a:r>
                        <a:rPr lang="en-US" sz="1500" dirty="0" smtClean="0">
                          <a:solidFill>
                            <a:schemeClr val="tx1"/>
                          </a:solidFill>
                          <a:latin typeface="Arial" pitchFamily="34" charset="0"/>
                          <a:ea typeface="Times New Roman"/>
                          <a:cs typeface="Arial" pitchFamily="34" charset="0"/>
                        </a:rPr>
                        <a:t>.)</a:t>
                      </a:r>
                    </a:p>
                  </a:txBody>
                  <a:tcPr marL="54907" marR="54907"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err="1" smtClean="0">
                          <a:solidFill>
                            <a:srgbClr val="FF0000"/>
                          </a:solidFill>
                        </a:rPr>
                        <a:t>Rp</a:t>
                      </a:r>
                      <a:r>
                        <a:rPr lang="en-US" dirty="0" smtClean="0">
                          <a:solidFill>
                            <a:srgbClr val="FF0000"/>
                          </a:solidFill>
                        </a:rPr>
                        <a:t>.</a:t>
                      </a:r>
                    </a:p>
                    <a:p>
                      <a:pPr algn="ctr"/>
                      <a:r>
                        <a:rPr lang="en-US" dirty="0" smtClean="0">
                          <a:solidFill>
                            <a:srgbClr val="FF0000"/>
                          </a:solidFill>
                        </a:rPr>
                        <a:t>81.800.000</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err="1" smtClean="0">
                          <a:solidFill>
                            <a:srgbClr val="FF0000"/>
                          </a:solidFill>
                        </a:rPr>
                        <a:t>Rp</a:t>
                      </a:r>
                      <a:r>
                        <a:rPr lang="en-US" dirty="0" smtClean="0">
                          <a:solidFill>
                            <a:srgbClr val="FF0000"/>
                          </a:solidFill>
                        </a:rPr>
                        <a:t>. 133.500.000</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63</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Rounded Rectangle 5"/>
          <p:cNvSpPr/>
          <p:nvPr/>
        </p:nvSpPr>
        <p:spPr>
          <a:xfrm>
            <a:off x="8610600" y="3810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2</a:t>
            </a:r>
            <a:endParaRPr lang="en-US" sz="1200" dirty="0">
              <a:solidFill>
                <a:srgbClr val="000000"/>
              </a:solidFill>
              <a:latin typeface="Arial" pitchFamily="34" charset="0"/>
              <a:cs typeface="Arial"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4048883881"/>
              </p:ext>
            </p:extLst>
          </p:nvPr>
        </p:nvGraphicFramePr>
        <p:xfrm>
          <a:off x="2343845" y="905193"/>
          <a:ext cx="5393531" cy="25304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066800"/>
            <a:ext cx="9067800" cy="4876800"/>
          </a:xfrm>
          <a:prstGeom prst="roundRect">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anchor="ctr"/>
          <a:lstStyle/>
          <a:p>
            <a:pPr algn="just">
              <a:lnSpc>
                <a:spcPts val="2800"/>
              </a:lnSpc>
              <a:defRPr/>
            </a:pPr>
            <a:r>
              <a:rPr lang="en-US" sz="2000" dirty="0" err="1">
                <a:solidFill>
                  <a:srgbClr val="7030A0"/>
                </a:solidFill>
                <a:latin typeface="Arial Rounded MT Bold" pitchFamily="34" charset="0"/>
              </a:rPr>
              <a:t>Jumlah</a:t>
            </a:r>
            <a:r>
              <a:rPr lang="en-US" sz="2000" dirty="0">
                <a:solidFill>
                  <a:srgbClr val="7030A0"/>
                </a:solidFill>
                <a:latin typeface="Arial Rounded MT Bold" pitchFamily="34" charset="0"/>
              </a:rPr>
              <a:t> Laka Lantas </a:t>
            </a:r>
            <a:r>
              <a:rPr lang="en-US" sz="2000" dirty="0" err="1">
                <a:solidFill>
                  <a:srgbClr val="7030A0"/>
                </a:solidFill>
                <a:latin typeface="Arial Rounded MT Bold" pitchFamily="34" charset="0"/>
              </a:rPr>
              <a:t>selama</a:t>
            </a:r>
            <a:r>
              <a:rPr lang="en-US" sz="2000" dirty="0">
                <a:solidFill>
                  <a:srgbClr val="7030A0"/>
                </a:solidFill>
                <a:latin typeface="Arial Rounded MT Bold" pitchFamily="34" charset="0"/>
              </a:rPr>
              <a:t> </a:t>
            </a:r>
            <a:r>
              <a:rPr lang="en-US" sz="2000" dirty="0" err="1" smtClean="0">
                <a:solidFill>
                  <a:srgbClr val="7030A0"/>
                </a:solidFill>
                <a:latin typeface="Arial Rounded MT Bold" pitchFamily="34" charset="0"/>
              </a:rPr>
              <a:t>Bulan</a:t>
            </a:r>
            <a:r>
              <a:rPr lang="en-US" sz="2000" dirty="0" smtClean="0">
                <a:solidFill>
                  <a:srgbClr val="7030A0"/>
                </a:solidFill>
                <a:latin typeface="Arial Rounded MT Bold" pitchFamily="34" charset="0"/>
              </a:rPr>
              <a:t> November  2022 </a:t>
            </a:r>
            <a:r>
              <a:rPr lang="en-US" sz="2000" dirty="0" err="1" smtClean="0">
                <a:solidFill>
                  <a:srgbClr val="7030A0"/>
                </a:solidFill>
                <a:latin typeface="Arial Rounded MT Bold" pitchFamily="34" charset="0"/>
              </a:rPr>
              <a:t>sebanyak</a:t>
            </a:r>
            <a:r>
              <a:rPr lang="en-US" sz="2000" dirty="0" smtClean="0">
                <a:solidFill>
                  <a:srgbClr val="7030A0"/>
                </a:solidFill>
                <a:latin typeface="Arial Rounded MT Bold" pitchFamily="34" charset="0"/>
              </a:rPr>
              <a:t> 125 </a:t>
            </a:r>
            <a:r>
              <a:rPr lang="en-US" sz="2000" dirty="0" err="1" smtClean="0">
                <a:solidFill>
                  <a:srgbClr val="7030A0"/>
                </a:solidFill>
                <a:latin typeface="Arial Rounded MT Bold" pitchFamily="34" charset="0"/>
              </a:rPr>
              <a:t>dan</a:t>
            </a:r>
            <a:r>
              <a:rPr lang="en-US" sz="2000" dirty="0" smtClean="0">
                <a:solidFill>
                  <a:srgbClr val="7030A0"/>
                </a:solidFill>
                <a:latin typeface="Arial Rounded MT Bold" pitchFamily="34" charset="0"/>
              </a:rPr>
              <a:t> </a:t>
            </a:r>
            <a:r>
              <a:rPr lang="en-US" sz="2000" dirty="0" err="1" smtClean="0">
                <a:solidFill>
                  <a:srgbClr val="7030A0"/>
                </a:solidFill>
                <a:latin typeface="Arial Rounded MT Bold" pitchFamily="34" charset="0"/>
              </a:rPr>
              <a:t>yg</a:t>
            </a:r>
            <a:r>
              <a:rPr lang="en-US" sz="2000" dirty="0" smtClean="0">
                <a:solidFill>
                  <a:srgbClr val="7030A0"/>
                </a:solidFill>
                <a:latin typeface="Arial Rounded MT Bold" pitchFamily="34" charset="0"/>
              </a:rPr>
              <a:t> paling </a:t>
            </a:r>
            <a:r>
              <a:rPr lang="en-US" sz="2000" dirty="0" err="1" smtClean="0">
                <a:solidFill>
                  <a:srgbClr val="7030A0"/>
                </a:solidFill>
                <a:latin typeface="Arial Rounded MT Bold" pitchFamily="34" charset="0"/>
              </a:rPr>
              <a:t>dominan</a:t>
            </a:r>
            <a:r>
              <a:rPr lang="en-US" sz="2000" dirty="0" smtClean="0">
                <a:solidFill>
                  <a:srgbClr val="7030A0"/>
                </a:solidFill>
                <a:latin typeface="Arial Rounded MT Bold" pitchFamily="34" charset="0"/>
              </a:rPr>
              <a:t> </a:t>
            </a:r>
            <a:r>
              <a:rPr lang="en-US" sz="2000" dirty="0" err="1" smtClean="0">
                <a:solidFill>
                  <a:srgbClr val="7030A0"/>
                </a:solidFill>
                <a:latin typeface="Arial Rounded MT Bold" pitchFamily="34" charset="0"/>
              </a:rPr>
              <a:t>terlibat</a:t>
            </a:r>
            <a:r>
              <a:rPr lang="en-US" sz="2000" dirty="0" smtClean="0">
                <a:solidFill>
                  <a:srgbClr val="7030A0"/>
                </a:solidFill>
                <a:latin typeface="Arial Rounded MT Bold" pitchFamily="34" charset="0"/>
              </a:rPr>
              <a:t> Laka Lantas :</a:t>
            </a:r>
          </a:p>
          <a:p>
            <a:pPr marL="463550" indent="-463550">
              <a:lnSpc>
                <a:spcPts val="2800"/>
              </a:lnSpc>
              <a:buClr>
                <a:srgbClr val="C00000"/>
              </a:buClr>
              <a:buFont typeface="Wingdings" pitchFamily="2" charset="2"/>
              <a:buChar char="q"/>
              <a:tabLst>
                <a:tab pos="2398713" algn="l"/>
              </a:tabLst>
              <a:defRPr/>
            </a:pPr>
            <a:r>
              <a:rPr lang="en-US" dirty="0" err="1" smtClean="0">
                <a:solidFill>
                  <a:srgbClr val="000066"/>
                </a:solidFill>
                <a:latin typeface="Arial Rounded MT Bold" pitchFamily="34" charset="0"/>
              </a:rPr>
              <a:t>Jenis</a:t>
            </a:r>
            <a:r>
              <a:rPr lang="en-US" dirty="0" smtClean="0">
                <a:solidFill>
                  <a:srgbClr val="000066"/>
                </a:solidFill>
                <a:latin typeface="Arial Rounded MT Bold" pitchFamily="34" charset="0"/>
              </a:rPr>
              <a:t> </a:t>
            </a:r>
            <a:r>
              <a:rPr lang="en-US" dirty="0" err="1" smtClean="0">
                <a:solidFill>
                  <a:srgbClr val="000066"/>
                </a:solidFill>
                <a:latin typeface="Arial Rounded MT Bold" pitchFamily="34" charset="0"/>
              </a:rPr>
              <a:t>kendaraan</a:t>
            </a:r>
            <a:r>
              <a:rPr lang="en-US" dirty="0" smtClean="0">
                <a:solidFill>
                  <a:srgbClr val="000066"/>
                </a:solidFill>
                <a:latin typeface="Arial Rounded MT Bold" pitchFamily="34" charset="0"/>
              </a:rPr>
              <a:t>		:  </a:t>
            </a:r>
            <a:r>
              <a:rPr lang="en-US" dirty="0" err="1" smtClean="0">
                <a:solidFill>
                  <a:srgbClr val="000066"/>
                </a:solidFill>
                <a:latin typeface="Arial Rounded MT Bold" pitchFamily="34" charset="0"/>
              </a:rPr>
              <a:t>Sepeda</a:t>
            </a:r>
            <a:r>
              <a:rPr lang="en-US" dirty="0" smtClean="0">
                <a:solidFill>
                  <a:srgbClr val="000066"/>
                </a:solidFill>
                <a:latin typeface="Arial Rounded MT Bold" pitchFamily="34" charset="0"/>
              </a:rPr>
              <a:t> motor 		(</a:t>
            </a:r>
            <a:r>
              <a:rPr lang="id-ID" dirty="0" smtClean="0">
                <a:solidFill>
                  <a:srgbClr val="000066"/>
                </a:solidFill>
                <a:latin typeface="Arial Rounded MT Bold" pitchFamily="34" charset="0"/>
              </a:rPr>
              <a:t> </a:t>
            </a:r>
            <a:r>
              <a:rPr lang="en-US" dirty="0" smtClean="0">
                <a:solidFill>
                  <a:srgbClr val="000066"/>
                </a:solidFill>
                <a:latin typeface="Arial Rounded MT Bold" pitchFamily="34" charset="0"/>
              </a:rPr>
              <a:t>188 </a:t>
            </a:r>
            <a:r>
              <a:rPr lang="en-US" dirty="0" err="1" smtClean="0">
                <a:solidFill>
                  <a:srgbClr val="000066"/>
                </a:solidFill>
                <a:latin typeface="Arial Rounded MT Bold" pitchFamily="34" charset="0"/>
              </a:rPr>
              <a:t>kendaraan</a:t>
            </a:r>
            <a:r>
              <a:rPr lang="en-US" dirty="0" smtClean="0">
                <a:solidFill>
                  <a:srgbClr val="000066"/>
                </a:solidFill>
                <a:latin typeface="Arial Rounded MT Bold" pitchFamily="34" charset="0"/>
              </a:rPr>
              <a:t>)</a:t>
            </a:r>
          </a:p>
          <a:p>
            <a:pPr marL="463550" indent="-463550">
              <a:lnSpc>
                <a:spcPts val="2800"/>
              </a:lnSpc>
              <a:buClr>
                <a:srgbClr val="C00000"/>
              </a:buClr>
              <a:buFont typeface="Wingdings" pitchFamily="2" charset="2"/>
              <a:buChar char="q"/>
              <a:tabLst>
                <a:tab pos="2398713" algn="l"/>
              </a:tabLst>
              <a:defRPr/>
            </a:pPr>
            <a:r>
              <a:rPr lang="en-US" dirty="0" err="1" smtClean="0">
                <a:solidFill>
                  <a:srgbClr val="000066"/>
                </a:solidFill>
                <a:latin typeface="Arial Rounded MT Bold" pitchFamily="34" charset="0"/>
              </a:rPr>
              <a:t>Waktu</a:t>
            </a:r>
            <a:r>
              <a:rPr lang="en-US" dirty="0">
                <a:solidFill>
                  <a:srgbClr val="000066"/>
                </a:solidFill>
                <a:latin typeface="Arial Rounded MT Bold" pitchFamily="34" charset="0"/>
              </a:rPr>
              <a:t>	</a:t>
            </a:r>
            <a:r>
              <a:rPr lang="en-US" dirty="0" smtClean="0">
                <a:solidFill>
                  <a:srgbClr val="000066"/>
                </a:solidFill>
                <a:latin typeface="Arial Rounded MT Bold" pitchFamily="34" charset="0"/>
              </a:rPr>
              <a:t>	:   18</a:t>
            </a:r>
            <a:r>
              <a:rPr lang="id-ID" dirty="0" smtClean="0">
                <a:solidFill>
                  <a:srgbClr val="000066"/>
                </a:solidFill>
                <a:latin typeface="Arial Rounded MT Bold" pitchFamily="34" charset="0"/>
              </a:rPr>
              <a:t>.</a:t>
            </a:r>
            <a:r>
              <a:rPr lang="en-US" dirty="0" smtClean="0">
                <a:solidFill>
                  <a:srgbClr val="000066"/>
                </a:solidFill>
                <a:latin typeface="Arial Rounded MT Bold" pitchFamily="34" charset="0"/>
              </a:rPr>
              <a:t>00  s/d  00.00 WIB   	( 43 </a:t>
            </a:r>
            <a:r>
              <a:rPr lang="en-US" dirty="0" err="1" smtClean="0">
                <a:solidFill>
                  <a:srgbClr val="000066"/>
                </a:solidFill>
                <a:latin typeface="Arial Rounded MT Bold" pitchFamily="34" charset="0"/>
              </a:rPr>
              <a:t>kejadian</a:t>
            </a:r>
            <a:r>
              <a:rPr lang="en-US" dirty="0" smtClean="0">
                <a:solidFill>
                  <a:srgbClr val="000066"/>
                </a:solidFill>
                <a:latin typeface="Arial Rounded MT Bold" pitchFamily="34" charset="0"/>
              </a:rPr>
              <a:t>)</a:t>
            </a:r>
          </a:p>
          <a:p>
            <a:pPr marL="463550" indent="-463550">
              <a:lnSpc>
                <a:spcPts val="2800"/>
              </a:lnSpc>
              <a:buClr>
                <a:srgbClr val="C00000"/>
              </a:buClr>
              <a:buFont typeface="Wingdings" pitchFamily="2" charset="2"/>
              <a:buChar char="q"/>
              <a:tabLst>
                <a:tab pos="2398713" algn="l"/>
              </a:tabLst>
              <a:defRPr/>
            </a:pPr>
            <a:r>
              <a:rPr lang="en-US" dirty="0" smtClean="0">
                <a:solidFill>
                  <a:srgbClr val="000066"/>
                </a:solidFill>
                <a:latin typeface="Arial Rounded MT Bold" pitchFamily="34" charset="0"/>
              </a:rPr>
              <a:t>Type </a:t>
            </a:r>
            <a:r>
              <a:rPr lang="en-US" dirty="0" err="1">
                <a:solidFill>
                  <a:srgbClr val="000066"/>
                </a:solidFill>
                <a:latin typeface="Arial Rounded MT Bold" pitchFamily="34" charset="0"/>
              </a:rPr>
              <a:t>kejadian</a:t>
            </a:r>
            <a:r>
              <a:rPr lang="en-US" dirty="0">
                <a:solidFill>
                  <a:srgbClr val="000066"/>
                </a:solidFill>
                <a:latin typeface="Arial Rounded MT Bold" pitchFamily="34" charset="0"/>
              </a:rPr>
              <a:t>	</a:t>
            </a:r>
            <a:r>
              <a:rPr lang="en-US" dirty="0" smtClean="0">
                <a:solidFill>
                  <a:srgbClr val="000066"/>
                </a:solidFill>
                <a:latin typeface="Arial Rounded MT Bold" pitchFamily="34" charset="0"/>
              </a:rPr>
              <a:t>	:  </a:t>
            </a:r>
            <a:r>
              <a:rPr lang="en-US" dirty="0" err="1">
                <a:solidFill>
                  <a:srgbClr val="000066"/>
                </a:solidFill>
                <a:latin typeface="Arial Rounded MT Bold" pitchFamily="34" charset="0"/>
              </a:rPr>
              <a:t>Tabrak</a:t>
            </a:r>
            <a:r>
              <a:rPr lang="en-US" dirty="0">
                <a:solidFill>
                  <a:srgbClr val="000066"/>
                </a:solidFill>
                <a:latin typeface="Arial Rounded MT Bold" pitchFamily="34" charset="0"/>
              </a:rPr>
              <a:t> </a:t>
            </a:r>
            <a:r>
              <a:rPr lang="en-US" dirty="0" smtClean="0">
                <a:solidFill>
                  <a:srgbClr val="000066"/>
                </a:solidFill>
                <a:latin typeface="Arial Rounded MT Bold" pitchFamily="34" charset="0"/>
              </a:rPr>
              <a:t> </a:t>
            </a:r>
            <a:r>
              <a:rPr lang="id-ID" dirty="0" smtClean="0">
                <a:solidFill>
                  <a:srgbClr val="000066"/>
                </a:solidFill>
                <a:latin typeface="Arial Rounded MT Bold" pitchFamily="34" charset="0"/>
              </a:rPr>
              <a:t>Samping</a:t>
            </a:r>
            <a:r>
              <a:rPr lang="en-US" dirty="0" smtClean="0">
                <a:solidFill>
                  <a:srgbClr val="000066"/>
                </a:solidFill>
                <a:latin typeface="Arial Rounded MT Bold" pitchFamily="34" charset="0"/>
              </a:rPr>
              <a:t>	( 80 </a:t>
            </a:r>
            <a:r>
              <a:rPr lang="en-US" dirty="0" err="1" smtClean="0">
                <a:solidFill>
                  <a:srgbClr val="000066"/>
                </a:solidFill>
                <a:latin typeface="Arial Rounded MT Bold" pitchFamily="34" charset="0"/>
              </a:rPr>
              <a:t>kejadian</a:t>
            </a:r>
            <a:r>
              <a:rPr lang="en-US" dirty="0" smtClean="0">
                <a:solidFill>
                  <a:srgbClr val="000066"/>
                </a:solidFill>
                <a:latin typeface="Arial Rounded MT Bold" pitchFamily="34" charset="0"/>
              </a:rPr>
              <a:t>) </a:t>
            </a:r>
          </a:p>
          <a:p>
            <a:pPr marL="463550" indent="-463550">
              <a:lnSpc>
                <a:spcPts val="2800"/>
              </a:lnSpc>
              <a:buClr>
                <a:srgbClr val="C00000"/>
              </a:buClr>
              <a:buFont typeface="Wingdings" pitchFamily="2" charset="2"/>
              <a:buChar char="q"/>
              <a:tabLst>
                <a:tab pos="2398713" algn="l"/>
              </a:tabLst>
              <a:defRPr/>
            </a:pPr>
            <a:r>
              <a:rPr lang="en-US" dirty="0" err="1" smtClean="0">
                <a:solidFill>
                  <a:srgbClr val="000066"/>
                </a:solidFill>
                <a:latin typeface="Arial Rounded MT Bold" pitchFamily="34" charset="0"/>
              </a:rPr>
              <a:t>Umur</a:t>
            </a:r>
            <a:r>
              <a:rPr lang="en-US" dirty="0" smtClean="0">
                <a:solidFill>
                  <a:srgbClr val="000066"/>
                </a:solidFill>
                <a:latin typeface="Arial Rounded MT Bold" pitchFamily="34" charset="0"/>
              </a:rPr>
              <a:t> Korban  </a:t>
            </a:r>
            <a:r>
              <a:rPr lang="en-US" dirty="0">
                <a:solidFill>
                  <a:srgbClr val="000066"/>
                </a:solidFill>
                <a:latin typeface="Arial Rounded MT Bold" pitchFamily="34" charset="0"/>
              </a:rPr>
              <a:t>	</a:t>
            </a:r>
            <a:r>
              <a:rPr lang="en-US" dirty="0" smtClean="0">
                <a:solidFill>
                  <a:srgbClr val="000066"/>
                </a:solidFill>
                <a:latin typeface="Arial Rounded MT Bold" pitchFamily="34" charset="0"/>
              </a:rPr>
              <a:t>	:  31 s/d </a:t>
            </a:r>
            <a:r>
              <a:rPr lang="en-US" dirty="0" smtClean="0">
                <a:solidFill>
                  <a:srgbClr val="000066"/>
                </a:solidFill>
                <a:latin typeface="Arial Rounded MT Bold" pitchFamily="34" charset="0"/>
              </a:rPr>
              <a:t>50 </a:t>
            </a:r>
            <a:r>
              <a:rPr lang="en-US" dirty="0" err="1" smtClean="0">
                <a:solidFill>
                  <a:srgbClr val="000066"/>
                </a:solidFill>
                <a:latin typeface="Arial Rounded MT Bold" pitchFamily="34" charset="0"/>
              </a:rPr>
              <a:t>Th</a:t>
            </a:r>
            <a:r>
              <a:rPr lang="en-US" dirty="0" smtClean="0">
                <a:solidFill>
                  <a:srgbClr val="000066"/>
                </a:solidFill>
                <a:latin typeface="Arial Rounded MT Bold" pitchFamily="34" charset="0"/>
              </a:rPr>
              <a:t>  </a:t>
            </a:r>
            <a:r>
              <a:rPr lang="en-US" dirty="0" smtClean="0">
                <a:solidFill>
                  <a:srgbClr val="000066"/>
                </a:solidFill>
                <a:latin typeface="Arial Rounded MT Bold" pitchFamily="34" charset="0"/>
              </a:rPr>
              <a:t>	      	( 44 korban</a:t>
            </a:r>
            <a:r>
              <a:rPr lang="en-US" dirty="0" smtClean="0">
                <a:solidFill>
                  <a:srgbClr val="000066"/>
                </a:solidFill>
                <a:latin typeface="Arial Rounded MT Bold" pitchFamily="34" charset="0"/>
              </a:rPr>
              <a:t>)</a:t>
            </a:r>
          </a:p>
          <a:p>
            <a:pPr marL="463550" indent="-463550">
              <a:lnSpc>
                <a:spcPts val="2800"/>
              </a:lnSpc>
              <a:buClr>
                <a:srgbClr val="C00000"/>
              </a:buClr>
              <a:buFont typeface="Wingdings" pitchFamily="2" charset="2"/>
              <a:buChar char="q"/>
              <a:tabLst>
                <a:tab pos="2398713" algn="l"/>
              </a:tabLst>
              <a:defRPr/>
            </a:pPr>
            <a:r>
              <a:rPr lang="en-US" dirty="0" err="1" smtClean="0">
                <a:solidFill>
                  <a:srgbClr val="000066"/>
                </a:solidFill>
                <a:latin typeface="Arial Rounded MT Bold" pitchFamily="34" charset="0"/>
              </a:rPr>
              <a:t>Umur</a:t>
            </a:r>
            <a:r>
              <a:rPr lang="en-US" dirty="0" smtClean="0">
                <a:solidFill>
                  <a:srgbClr val="000066"/>
                </a:solidFill>
                <a:latin typeface="Arial Rounded MT Bold" pitchFamily="34" charset="0"/>
              </a:rPr>
              <a:t> </a:t>
            </a:r>
            <a:r>
              <a:rPr lang="en-US" dirty="0" err="1" smtClean="0">
                <a:solidFill>
                  <a:srgbClr val="000066"/>
                </a:solidFill>
                <a:latin typeface="Arial Rounded MT Bold" pitchFamily="34" charset="0"/>
              </a:rPr>
              <a:t>Pelaku</a:t>
            </a:r>
            <a:r>
              <a:rPr lang="en-US" dirty="0" smtClean="0">
                <a:solidFill>
                  <a:srgbClr val="000066"/>
                </a:solidFill>
                <a:latin typeface="Arial Rounded MT Bold" pitchFamily="34" charset="0"/>
              </a:rPr>
              <a:t>		:  21 s/d 30 </a:t>
            </a:r>
            <a:r>
              <a:rPr lang="en-US" dirty="0" err="1" smtClean="0">
                <a:solidFill>
                  <a:srgbClr val="000066"/>
                </a:solidFill>
                <a:latin typeface="Arial Rounded MT Bold" pitchFamily="34" charset="0"/>
              </a:rPr>
              <a:t>Th</a:t>
            </a:r>
            <a:r>
              <a:rPr lang="en-US" dirty="0" smtClean="0">
                <a:solidFill>
                  <a:srgbClr val="000066"/>
                </a:solidFill>
                <a:latin typeface="Arial Rounded MT Bold" pitchFamily="34" charset="0"/>
              </a:rPr>
              <a:t>		( 37 </a:t>
            </a:r>
            <a:r>
              <a:rPr lang="en-US" dirty="0" err="1" smtClean="0">
                <a:solidFill>
                  <a:srgbClr val="000066"/>
                </a:solidFill>
                <a:latin typeface="Arial Rounded MT Bold" pitchFamily="34" charset="0"/>
              </a:rPr>
              <a:t>Pelaku</a:t>
            </a:r>
            <a:r>
              <a:rPr lang="en-US" dirty="0" smtClean="0">
                <a:solidFill>
                  <a:srgbClr val="000066"/>
                </a:solidFill>
                <a:latin typeface="Arial Rounded MT Bold" pitchFamily="34" charset="0"/>
              </a:rPr>
              <a:t>)</a:t>
            </a:r>
            <a:endParaRPr lang="en-US" dirty="0" smtClean="0">
              <a:solidFill>
                <a:srgbClr val="000066"/>
              </a:solidFill>
              <a:latin typeface="Arial Rounded MT Bold" pitchFamily="34" charset="0"/>
            </a:endParaRPr>
          </a:p>
          <a:p>
            <a:pPr marL="463550" indent="-463550">
              <a:lnSpc>
                <a:spcPts val="2800"/>
              </a:lnSpc>
              <a:buClr>
                <a:srgbClr val="C00000"/>
              </a:buClr>
              <a:buFont typeface="Wingdings" pitchFamily="2" charset="2"/>
              <a:buChar char="q"/>
              <a:tabLst>
                <a:tab pos="2398713" algn="l"/>
              </a:tabLst>
              <a:defRPr/>
            </a:pPr>
            <a:r>
              <a:rPr lang="id-ID" dirty="0" smtClean="0">
                <a:solidFill>
                  <a:srgbClr val="000066"/>
                </a:solidFill>
                <a:latin typeface="Arial Rounded MT Bold" pitchFamily="34" charset="0"/>
              </a:rPr>
              <a:t>Profesi</a:t>
            </a:r>
            <a:r>
              <a:rPr lang="en-US" dirty="0" smtClean="0">
                <a:solidFill>
                  <a:srgbClr val="000066"/>
                </a:solidFill>
                <a:latin typeface="Arial Rounded MT Bold" pitchFamily="34" charset="0"/>
              </a:rPr>
              <a:t> Korban</a:t>
            </a:r>
            <a:r>
              <a:rPr lang="en-US" dirty="0" smtClean="0">
                <a:solidFill>
                  <a:srgbClr val="000066"/>
                </a:solidFill>
                <a:latin typeface="Arial Rounded MT Bold" pitchFamily="34" charset="0"/>
              </a:rPr>
              <a:t>		:  </a:t>
            </a:r>
            <a:r>
              <a:rPr lang="id-ID" dirty="0" smtClean="0">
                <a:solidFill>
                  <a:srgbClr val="000066"/>
                </a:solidFill>
                <a:latin typeface="Arial Rounded MT Bold" pitchFamily="34" charset="0"/>
              </a:rPr>
              <a:t>Swasta		( </a:t>
            </a:r>
            <a:r>
              <a:rPr lang="en-US" dirty="0" smtClean="0">
                <a:solidFill>
                  <a:srgbClr val="000066"/>
                </a:solidFill>
                <a:latin typeface="Arial Rounded MT Bold" pitchFamily="34" charset="0"/>
              </a:rPr>
              <a:t>121 </a:t>
            </a:r>
            <a:r>
              <a:rPr lang="id-ID" dirty="0" smtClean="0">
                <a:solidFill>
                  <a:srgbClr val="000066"/>
                </a:solidFill>
                <a:latin typeface="Arial Rounded MT Bold" pitchFamily="34" charset="0"/>
              </a:rPr>
              <a:t>Korban</a:t>
            </a:r>
            <a:r>
              <a:rPr lang="id-ID" dirty="0" smtClean="0">
                <a:solidFill>
                  <a:srgbClr val="000066"/>
                </a:solidFill>
                <a:latin typeface="Arial Rounded MT Bold" pitchFamily="34" charset="0"/>
              </a:rPr>
              <a:t>)</a:t>
            </a:r>
            <a:endParaRPr lang="en-US" dirty="0" smtClean="0">
              <a:solidFill>
                <a:srgbClr val="000066"/>
              </a:solidFill>
              <a:latin typeface="Arial Rounded MT Bold" pitchFamily="34" charset="0"/>
            </a:endParaRPr>
          </a:p>
          <a:p>
            <a:pPr marL="463550" indent="-463550">
              <a:lnSpc>
                <a:spcPts val="2800"/>
              </a:lnSpc>
              <a:buClr>
                <a:srgbClr val="C00000"/>
              </a:buClr>
              <a:buFont typeface="Wingdings" pitchFamily="2" charset="2"/>
              <a:buChar char="q"/>
              <a:tabLst>
                <a:tab pos="2398713" algn="l"/>
              </a:tabLst>
              <a:defRPr/>
            </a:pPr>
            <a:r>
              <a:rPr lang="en-US" dirty="0" err="1" smtClean="0">
                <a:solidFill>
                  <a:srgbClr val="000066"/>
                </a:solidFill>
                <a:latin typeface="Arial Rounded MT Bold" pitchFamily="34" charset="0"/>
              </a:rPr>
              <a:t>Profesi</a:t>
            </a:r>
            <a:r>
              <a:rPr lang="en-US" dirty="0" smtClean="0">
                <a:solidFill>
                  <a:srgbClr val="000066"/>
                </a:solidFill>
                <a:latin typeface="Arial Rounded MT Bold" pitchFamily="34" charset="0"/>
              </a:rPr>
              <a:t> </a:t>
            </a:r>
            <a:r>
              <a:rPr lang="en-US" dirty="0" err="1" smtClean="0">
                <a:solidFill>
                  <a:srgbClr val="000066"/>
                </a:solidFill>
                <a:latin typeface="Arial Rounded MT Bold" pitchFamily="34" charset="0"/>
              </a:rPr>
              <a:t>Pelaku</a:t>
            </a:r>
            <a:r>
              <a:rPr lang="en-US" dirty="0" smtClean="0">
                <a:solidFill>
                  <a:srgbClr val="000066"/>
                </a:solidFill>
                <a:latin typeface="Arial Rounded MT Bold" pitchFamily="34" charset="0"/>
              </a:rPr>
              <a:t>		:  </a:t>
            </a:r>
            <a:r>
              <a:rPr lang="en-US" dirty="0" err="1" smtClean="0">
                <a:solidFill>
                  <a:srgbClr val="000066"/>
                </a:solidFill>
                <a:latin typeface="Arial Rounded MT Bold" pitchFamily="34" charset="0"/>
              </a:rPr>
              <a:t>Swasta</a:t>
            </a:r>
            <a:r>
              <a:rPr lang="en-US" dirty="0" smtClean="0">
                <a:solidFill>
                  <a:srgbClr val="000066"/>
                </a:solidFill>
                <a:latin typeface="Arial Rounded MT Bold" pitchFamily="34" charset="0"/>
              </a:rPr>
              <a:t>		( 89 </a:t>
            </a:r>
            <a:r>
              <a:rPr lang="en-US" dirty="0" err="1" smtClean="0">
                <a:solidFill>
                  <a:srgbClr val="000066"/>
                </a:solidFill>
                <a:latin typeface="Arial Rounded MT Bold" pitchFamily="34" charset="0"/>
              </a:rPr>
              <a:t>Pelaku</a:t>
            </a:r>
            <a:r>
              <a:rPr lang="en-US" dirty="0" smtClean="0">
                <a:solidFill>
                  <a:srgbClr val="000066"/>
                </a:solidFill>
                <a:latin typeface="Arial Rounded MT Bold" pitchFamily="34" charset="0"/>
              </a:rPr>
              <a:t>)</a:t>
            </a:r>
            <a:endParaRPr lang="en-US" dirty="0" smtClean="0">
              <a:solidFill>
                <a:srgbClr val="000066"/>
              </a:solidFill>
              <a:latin typeface="Arial Rounded MT Bold" pitchFamily="34" charset="0"/>
            </a:endParaRPr>
          </a:p>
        </p:txBody>
      </p:sp>
      <p:sp>
        <p:nvSpPr>
          <p:cNvPr id="6" name="Round Diagonal Corner Rectangle 5"/>
          <p:cNvSpPr/>
          <p:nvPr/>
        </p:nvSpPr>
        <p:spPr bwMode="auto">
          <a:xfrm>
            <a:off x="685800" y="228600"/>
            <a:ext cx="2788474" cy="416626"/>
          </a:xfrm>
          <a:prstGeom prst="round2DiagRect">
            <a:avLst>
              <a:gd name="adj1" fmla="val 50000"/>
              <a:gd name="adj2" fmla="val 0"/>
            </a:avLst>
          </a:prstGeom>
          <a:solidFill>
            <a:srgbClr val="0070C0"/>
          </a:solidFill>
          <a:ln/>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anchor="ctr"/>
          <a:lstStyle/>
          <a:p>
            <a:pPr marL="450850" indent="-450850" algn="ctr" fontAlgn="auto">
              <a:spcBef>
                <a:spcPts val="0"/>
              </a:spcBef>
              <a:spcAft>
                <a:spcPts val="0"/>
              </a:spcAft>
              <a:defRPr/>
            </a:pPr>
            <a:r>
              <a:rPr lang="en-US" sz="2400" b="1" i="1" spc="300" dirty="0">
                <a:ln w="9525">
                  <a:noFill/>
                  <a:prstDash val="solid"/>
                  <a:miter lim="800000"/>
                </a:ln>
                <a:solidFill>
                  <a:srgbClr val="FFFF00"/>
                </a:solidFill>
                <a:effectLst>
                  <a:outerShdw blurRad="25500" dist="23000" dir="7020000" algn="tl">
                    <a:srgbClr val="000000">
                      <a:alpha val="50000"/>
                    </a:srgbClr>
                  </a:outerShdw>
                </a:effectLst>
                <a:latin typeface="Arial" pitchFamily="34" charset="0"/>
                <a:cs typeface="Arial" pitchFamily="34" charset="0"/>
              </a:rPr>
              <a:t>ANATOMI</a:t>
            </a:r>
          </a:p>
        </p:txBody>
      </p:sp>
      <p:sp>
        <p:nvSpPr>
          <p:cNvPr id="5" name="Rounded Rectangle 4"/>
          <p:cNvSpPr/>
          <p:nvPr/>
        </p:nvSpPr>
        <p:spPr>
          <a:xfrm>
            <a:off x="86868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20</a:t>
            </a:r>
            <a:endParaRPr lang="en-US" sz="12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845" y="76200"/>
            <a:ext cx="9220200" cy="369332"/>
          </a:xfrm>
          <a:prstGeom prst="rect">
            <a:avLst/>
          </a:prstGeom>
        </p:spPr>
        <p:txBody>
          <a:bodyPr wrap="square">
            <a:spAutoFit/>
          </a:bodyPr>
          <a:lstStyle/>
          <a:p>
            <a:pPr algn="ctr" fontAlgn="auto">
              <a:spcBef>
                <a:spcPts val="0"/>
              </a:spcBef>
              <a:spcAft>
                <a:spcPts val="0"/>
              </a:spcAft>
              <a:defRPr/>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TABULASI DATA LAKA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KORBAN MENINGGAL DUNIA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BULAN NOVEMBER 2022</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3110179392"/>
              </p:ext>
            </p:extLst>
          </p:nvPr>
        </p:nvGraphicFramePr>
        <p:xfrm>
          <a:off x="228600" y="533400"/>
          <a:ext cx="9448801" cy="5424412"/>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990601">
                  <a:extLst>
                    <a:ext uri="{9D8B030D-6E8A-4147-A177-3AD203B41FA5}">
                      <a16:colId xmlns:a16="http://schemas.microsoft.com/office/drawing/2014/main" val="20007"/>
                    </a:ext>
                  </a:extLst>
                </a:gridCol>
              </a:tblGrid>
              <a:tr h="434372">
                <a:tc rowSpan="2">
                  <a:txBody>
                    <a:bodyPr/>
                    <a:lstStyle/>
                    <a:p>
                      <a:pPr algn="ctr"/>
                      <a:endParaRPr lang="en-US" sz="1100" dirty="0" smtClean="0"/>
                    </a:p>
                    <a:p>
                      <a:pPr algn="ctr"/>
                      <a:r>
                        <a:rPr lang="en-US" sz="1100" dirty="0" smtClean="0"/>
                        <a:t>NO</a:t>
                      </a:r>
                      <a:endParaRPr lang="en-US" sz="1100" dirty="0"/>
                    </a:p>
                  </a:txBody>
                  <a:tcPr/>
                </a:tc>
                <a:tc rowSpan="2">
                  <a:txBody>
                    <a:bodyPr/>
                    <a:lstStyle/>
                    <a:p>
                      <a:pPr algn="ctr"/>
                      <a:endParaRPr lang="en-US" sz="1100" dirty="0" smtClean="0"/>
                    </a:p>
                    <a:p>
                      <a:pPr algn="ctr"/>
                      <a:r>
                        <a:rPr lang="en-US" sz="1100" dirty="0" smtClean="0"/>
                        <a:t>HARI TGL/JAM</a:t>
                      </a:r>
                      <a:endParaRPr lang="en-US" sz="1100" dirty="0"/>
                    </a:p>
                  </a:txBody>
                  <a:tcPr/>
                </a:tc>
                <a:tc rowSpan="2">
                  <a:txBody>
                    <a:bodyPr/>
                    <a:lstStyle/>
                    <a:p>
                      <a:pPr algn="ctr"/>
                      <a:endParaRPr lang="en-US" sz="1100" dirty="0" smtClean="0"/>
                    </a:p>
                    <a:p>
                      <a:pPr algn="ctr"/>
                      <a:r>
                        <a:rPr lang="en-US" sz="1100" dirty="0" smtClean="0"/>
                        <a:t>TKP</a:t>
                      </a:r>
                      <a:endParaRPr lang="en-US" sz="1100" dirty="0"/>
                    </a:p>
                  </a:txBody>
                  <a:tcPr/>
                </a:tc>
                <a:tc rowSpan="2">
                  <a:txBody>
                    <a:bodyPr/>
                    <a:lstStyle/>
                    <a:p>
                      <a:pPr algn="ctr"/>
                      <a:endParaRPr lang="en-US" sz="1100" dirty="0" smtClean="0"/>
                    </a:p>
                    <a:p>
                      <a:pPr algn="ctr"/>
                      <a:r>
                        <a:rPr lang="en-US" sz="1100" dirty="0" smtClean="0"/>
                        <a:t>RAN YG TERLIBAT</a:t>
                      </a:r>
                      <a:endParaRPr lang="en-US" sz="1100" dirty="0"/>
                    </a:p>
                  </a:txBody>
                  <a:tcPr/>
                </a:tc>
                <a:tc gridSpan="3">
                  <a:txBody>
                    <a:bodyPr/>
                    <a:lstStyle/>
                    <a:p>
                      <a:endParaRPr lang="en-US" sz="1100" dirty="0"/>
                    </a:p>
                  </a:txBody>
                  <a:tcPr/>
                </a:tc>
                <a:tc hMerge="1">
                  <a:txBody>
                    <a:bodyPr/>
                    <a:lstStyle/>
                    <a:p>
                      <a:pPr algn="ctr"/>
                      <a:endParaRPr lang="en-US" sz="1400" dirty="0"/>
                    </a:p>
                  </a:txBody>
                  <a:tcPr/>
                </a:tc>
                <a:tc hMerge="1">
                  <a:txBody>
                    <a:bodyPr/>
                    <a:lstStyle/>
                    <a:p>
                      <a:pPr algn="ctr"/>
                      <a:endParaRPr lang="en-US" sz="1400" dirty="0"/>
                    </a:p>
                  </a:txBody>
                  <a:tcPr/>
                </a:tc>
                <a:tc rowSpan="2">
                  <a:txBody>
                    <a:bodyPr/>
                    <a:lstStyle/>
                    <a:p>
                      <a:pPr algn="ctr"/>
                      <a:endParaRPr lang="en-US" sz="1100" dirty="0" smtClean="0"/>
                    </a:p>
                    <a:p>
                      <a:pPr algn="ctr"/>
                      <a:r>
                        <a:rPr lang="en-US" sz="1100" dirty="0" smtClean="0"/>
                        <a:t>KET</a:t>
                      </a:r>
                      <a:endParaRPr lang="en-US" sz="1100" dirty="0"/>
                    </a:p>
                  </a:txBody>
                  <a:tcPr/>
                </a:tc>
                <a:extLst>
                  <a:ext uri="{0D108BD9-81ED-4DB2-BD59-A6C34878D82A}">
                    <a16:rowId xmlns:a16="http://schemas.microsoft.com/office/drawing/2014/main" val="10000"/>
                  </a:ext>
                </a:extLst>
              </a:tr>
              <a:tr h="299566">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a:txBody>
                    <a:bodyPr/>
                    <a:lstStyle/>
                    <a:p>
                      <a:pPr algn="ctr"/>
                      <a:r>
                        <a:rPr lang="en-US" sz="1100" b="1" dirty="0" smtClean="0"/>
                        <a:t>MD</a:t>
                      </a:r>
                      <a:endParaRPr lang="en-US" sz="1100" b="1" dirty="0"/>
                    </a:p>
                  </a:txBody>
                  <a:tcPr>
                    <a:solidFill>
                      <a:schemeClr val="accent1">
                        <a:lumMod val="60000"/>
                        <a:lumOff val="40000"/>
                      </a:schemeClr>
                    </a:solidFill>
                  </a:tcPr>
                </a:tc>
                <a:tc>
                  <a:txBody>
                    <a:bodyPr/>
                    <a:lstStyle/>
                    <a:p>
                      <a:pPr algn="ctr"/>
                      <a:r>
                        <a:rPr lang="en-US" sz="1100" b="1" dirty="0" smtClean="0"/>
                        <a:t>LB</a:t>
                      </a:r>
                      <a:endParaRPr lang="en-US" sz="1100" b="1" dirty="0"/>
                    </a:p>
                  </a:txBody>
                  <a:tcPr>
                    <a:solidFill>
                      <a:schemeClr val="accent1">
                        <a:lumMod val="60000"/>
                        <a:lumOff val="40000"/>
                      </a:schemeClr>
                    </a:solidFill>
                  </a:tcPr>
                </a:tc>
                <a:tc>
                  <a:txBody>
                    <a:bodyPr/>
                    <a:lstStyle/>
                    <a:p>
                      <a:pPr algn="ctr"/>
                      <a:r>
                        <a:rPr lang="en-US" sz="1100" b="1" dirty="0" smtClean="0"/>
                        <a:t>LR</a:t>
                      </a:r>
                      <a:endParaRPr lang="en-US" sz="1100" b="1"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extLst>
                  <a:ext uri="{0D108BD9-81ED-4DB2-BD59-A6C34878D82A}">
                    <a16:rowId xmlns:a16="http://schemas.microsoft.com/office/drawing/2014/main" val="10001"/>
                  </a:ext>
                </a:extLst>
              </a:tr>
              <a:tr h="480549">
                <a:tc>
                  <a:txBody>
                    <a:bodyPr/>
                    <a:lstStyle/>
                    <a:p>
                      <a:r>
                        <a:rPr lang="en-US" sz="1100" dirty="0" smtClean="0"/>
                        <a:t>1.</a:t>
                      </a:r>
                      <a:endParaRPr lang="id-ID" sz="1100" dirty="0"/>
                    </a:p>
                  </a:txBody>
                  <a:tcPr/>
                </a:tc>
                <a:tc>
                  <a:txBody>
                    <a:bodyPr/>
                    <a:lstStyle/>
                    <a:p>
                      <a:r>
                        <a:rPr lang="en-US" sz="1100" dirty="0" smtClean="0"/>
                        <a:t>RABU,</a:t>
                      </a:r>
                      <a:r>
                        <a:rPr lang="en-US" sz="1100" baseline="0" dirty="0" smtClean="0"/>
                        <a:t> 02-11-2022, JAM 10.00 WIB</a:t>
                      </a:r>
                      <a:endParaRPr lang="id-ID" sz="1100" dirty="0"/>
                    </a:p>
                  </a:txBody>
                  <a:tcPr/>
                </a:tc>
                <a:tc>
                  <a:txBody>
                    <a:bodyPr/>
                    <a:lstStyle/>
                    <a:p>
                      <a:pPr marL="228600" indent="-228600">
                        <a:buAutoNum type="arabicPeriod"/>
                      </a:pPr>
                      <a:r>
                        <a:rPr lang="en-US" sz="1100" dirty="0" smtClean="0">
                          <a:solidFill>
                            <a:schemeClr val="tx1"/>
                          </a:solidFill>
                        </a:rPr>
                        <a:t>JL KENDANGSARI</a:t>
                      </a:r>
                      <a:r>
                        <a:rPr lang="en-US" sz="1100" baseline="0" dirty="0" smtClean="0">
                          <a:solidFill>
                            <a:schemeClr val="tx1"/>
                          </a:solidFill>
                        </a:rPr>
                        <a:t> DPN ALFAMART SBY</a:t>
                      </a:r>
                    </a:p>
                    <a:p>
                      <a:pPr marL="0" indent="0">
                        <a:buNone/>
                      </a:pPr>
                      <a:endParaRPr lang="en-US" sz="11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KRONOLOGI: R2 L-2154-AAP BERJALAN DARI BARAT KE TIMUR PADA</a:t>
                      </a:r>
                      <a:r>
                        <a:rPr lang="en-US" sz="1100" baseline="0" dirty="0" smtClean="0">
                          <a:solidFill>
                            <a:schemeClr val="tx1"/>
                          </a:solidFill>
                        </a:rPr>
                        <a:t> SAAT MENYALIP/ PINDAH LAJUR TERJADI LAKA LANTAS DENGAN PEJALAN KAKI YANG MENYERBANG DARI ARAH UTARA KE SELATAN</a:t>
                      </a:r>
                      <a:endParaRPr lang="id-ID" sz="1100" dirty="0" smtClean="0">
                        <a:solidFill>
                          <a:schemeClr val="tx1"/>
                        </a:solidFill>
                      </a:endParaRPr>
                    </a:p>
                    <a:p>
                      <a:pPr marL="0" indent="0">
                        <a:buNone/>
                      </a:pPr>
                      <a:endParaRPr lang="en-US" sz="1100" dirty="0" smtClean="0">
                        <a:solidFill>
                          <a:schemeClr val="tx1"/>
                        </a:solidFill>
                      </a:endParaRPr>
                    </a:p>
                  </a:txBody>
                  <a:tcPr/>
                </a:tc>
                <a:tc>
                  <a:txBody>
                    <a:bodyPr/>
                    <a:lstStyle/>
                    <a:p>
                      <a:r>
                        <a:rPr lang="en-US" sz="1100" dirty="0" smtClean="0"/>
                        <a:t>R2 VS PEJALAN KAKI</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1</a:t>
                      </a:r>
                    </a:p>
                  </a:txBody>
                  <a:tcPr/>
                </a:tc>
                <a:tc>
                  <a:txBody>
                    <a:bodyPr/>
                    <a:lstStyle/>
                    <a:p>
                      <a:r>
                        <a:rPr lang="en-US" sz="1100" dirty="0" err="1" smtClean="0"/>
                        <a:t>Prioritas</a:t>
                      </a:r>
                      <a:r>
                        <a:rPr lang="en-US" sz="1100" baseline="0" dirty="0" smtClean="0"/>
                        <a:t> </a:t>
                      </a:r>
                      <a:r>
                        <a:rPr lang="en-US" sz="1100" baseline="0" dirty="0" err="1" smtClean="0"/>
                        <a:t>pejalan</a:t>
                      </a:r>
                      <a:r>
                        <a:rPr lang="en-US" sz="1100" baseline="0" dirty="0" smtClean="0"/>
                        <a:t> kaki</a:t>
                      </a:r>
                      <a:endParaRPr lang="en-US" sz="1100" dirty="0"/>
                    </a:p>
                  </a:txBody>
                  <a:tcPr/>
                </a:tc>
                <a:extLst>
                  <a:ext uri="{0D108BD9-81ED-4DB2-BD59-A6C34878D82A}">
                    <a16:rowId xmlns:a16="http://schemas.microsoft.com/office/drawing/2014/main" val="10002"/>
                  </a:ext>
                </a:extLst>
              </a:tr>
              <a:tr h="269609">
                <a:tc>
                  <a:txBody>
                    <a:bodyPr/>
                    <a:lstStyle/>
                    <a:p>
                      <a:endParaRPr lang="id-ID" sz="1100" dirty="0"/>
                    </a:p>
                  </a:txBody>
                  <a:tcPr/>
                </a:tc>
                <a:tc>
                  <a:txBody>
                    <a:bodyPr/>
                    <a:lstStyle/>
                    <a:p>
                      <a:endParaRPr lang="id-ID" sz="1100" dirty="0"/>
                    </a:p>
                  </a:txBody>
                  <a:tcPr/>
                </a:tc>
                <a:tc>
                  <a:txBody>
                    <a:bodyPr/>
                    <a:lstStyle/>
                    <a:p>
                      <a:endParaRPr lang="id-ID" sz="1100" dirty="0">
                        <a:solidFill>
                          <a:schemeClr val="tx1"/>
                        </a:solidFill>
                      </a:endParaRPr>
                    </a:p>
                  </a:txBody>
                  <a:tcPr/>
                </a:tc>
                <a:tc>
                  <a:txBody>
                    <a:bodyPr/>
                    <a:lstStyle/>
                    <a:p>
                      <a:endParaRPr lang="id-ID" sz="1100" dirty="0"/>
                    </a:p>
                  </a:txBody>
                  <a:tcPr/>
                </a:tc>
                <a:tc>
                  <a:txBody>
                    <a:bodyPr/>
                    <a:lstStyle/>
                    <a:p>
                      <a:pPr algn="ctr"/>
                      <a:endParaRPr lang="id-ID" sz="1100" dirty="0">
                        <a:solidFill>
                          <a:schemeClr val="tx1"/>
                        </a:solidFill>
                      </a:endParaRPr>
                    </a:p>
                  </a:txBody>
                  <a:tcPr/>
                </a:tc>
                <a:tc>
                  <a:txBody>
                    <a:bodyPr/>
                    <a:lstStyle/>
                    <a:p>
                      <a:pPr algn="ctr"/>
                      <a:endParaRPr lang="id-ID" sz="1100" dirty="0">
                        <a:solidFill>
                          <a:schemeClr val="tx1"/>
                        </a:solidFill>
                      </a:endParaRPr>
                    </a:p>
                  </a:txBody>
                  <a:tcPr/>
                </a:tc>
                <a:tc>
                  <a:txBody>
                    <a:bodyPr/>
                    <a:lstStyle/>
                    <a:p>
                      <a:pPr algn="ctr"/>
                      <a:endParaRPr lang="id-ID" sz="1100" dirty="0">
                        <a:solidFill>
                          <a:schemeClr val="tx1"/>
                        </a:solidFill>
                      </a:endParaRPr>
                    </a:p>
                  </a:txBody>
                  <a:tcPr/>
                </a:tc>
                <a:tc>
                  <a:txBody>
                    <a:bodyPr/>
                    <a:lstStyle/>
                    <a:p>
                      <a:endParaRPr lang="en-US" sz="1100" dirty="0"/>
                    </a:p>
                  </a:txBody>
                  <a:tcPr/>
                </a:tc>
                <a:extLst>
                  <a:ext uri="{0D108BD9-81ED-4DB2-BD59-A6C34878D82A}">
                    <a16:rowId xmlns:a16="http://schemas.microsoft.com/office/drawing/2014/main" val="10003"/>
                  </a:ext>
                </a:extLst>
              </a:tr>
              <a:tr h="416191">
                <a:tc>
                  <a:txBody>
                    <a:bodyPr/>
                    <a:lstStyle/>
                    <a:p>
                      <a:r>
                        <a:rPr lang="en-US" sz="1100" dirty="0" smtClean="0"/>
                        <a:t>2.</a:t>
                      </a:r>
                      <a:endParaRPr lang="id-ID" sz="1100" dirty="0"/>
                    </a:p>
                  </a:txBody>
                  <a:tcPr/>
                </a:tc>
                <a:tc>
                  <a:txBody>
                    <a:bodyPr/>
                    <a:lstStyle/>
                    <a:p>
                      <a:r>
                        <a:rPr lang="en-US" sz="1100" dirty="0" smtClean="0"/>
                        <a:t>KEJADIAN</a:t>
                      </a:r>
                      <a:r>
                        <a:rPr lang="en-US" sz="1100" baseline="0" dirty="0" smtClean="0"/>
                        <a:t> HARI SENIN, 22-08-2022 , JAM 16.30 WIB DILAPORKAN HARI RABU, 02-11-2022, JAM 22.00 WIB</a:t>
                      </a:r>
                      <a:endParaRPr lang="id-ID" sz="11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100" dirty="0" smtClean="0">
                          <a:solidFill>
                            <a:schemeClr val="tx1"/>
                          </a:solidFill>
                        </a:rPr>
                        <a:t>JL MAYJEN SUNGKONO</a:t>
                      </a:r>
                      <a:r>
                        <a:rPr lang="en-US" sz="1100" baseline="0" dirty="0" smtClean="0">
                          <a:solidFill>
                            <a:schemeClr val="tx1"/>
                          </a:solidFill>
                        </a:rPr>
                        <a:t> DPN CIPUTRA WORL SBY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1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KRONOLOGI: SPD</a:t>
                      </a:r>
                      <a:r>
                        <a:rPr lang="en-US" sz="1100" baseline="0" dirty="0" smtClean="0">
                          <a:solidFill>
                            <a:schemeClr val="tx1"/>
                          </a:solidFill>
                        </a:rPr>
                        <a:t> ANGIN BERJALAN DARI BARAT KE TIMUR SAAT BELOK KE KANAN MELANGGAR RAMBU LARANGAN SEHINGGA TERJADI LAKA LANTAS DENGAN R2 L-6797-KR BERJALAN DARI TIMUR KE BARAT</a:t>
                      </a:r>
                      <a:endParaRPr lang="id-ID" sz="11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SPD VS R2</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endParaRPr lang="en-US" sz="1100" dirty="0" smtClean="0">
                        <a:solidFill>
                          <a:schemeClr val="tx1"/>
                        </a:solidFill>
                      </a:endParaRPr>
                    </a:p>
                  </a:txBody>
                  <a:tcPr/>
                </a:tc>
                <a:tc>
                  <a:txBody>
                    <a:bodyPr/>
                    <a:lstStyle/>
                    <a:p>
                      <a:r>
                        <a:rPr lang="en-US" sz="1100" dirty="0" err="1" smtClean="0"/>
                        <a:t>Melanggar</a:t>
                      </a:r>
                      <a:r>
                        <a:rPr lang="en-US" sz="1100" baseline="0" dirty="0" smtClean="0"/>
                        <a:t> </a:t>
                      </a:r>
                      <a:r>
                        <a:rPr lang="en-US" sz="1100" baseline="0" dirty="0" err="1" smtClean="0"/>
                        <a:t>Rambu</a:t>
                      </a:r>
                      <a:r>
                        <a:rPr lang="en-US" sz="1100" baseline="0" dirty="0" smtClean="0"/>
                        <a:t> </a:t>
                      </a:r>
                      <a:r>
                        <a:rPr lang="en-US" sz="1100" baseline="0" dirty="0" err="1" smtClean="0"/>
                        <a:t>larangan</a:t>
                      </a:r>
                      <a:endParaRPr lang="en-US" sz="1100" dirty="0"/>
                    </a:p>
                  </a:txBody>
                  <a:tcPr/>
                </a:tc>
                <a:extLst>
                  <a:ext uri="{0D108BD9-81ED-4DB2-BD59-A6C34878D82A}">
                    <a16:rowId xmlns:a16="http://schemas.microsoft.com/office/drawing/2014/main" val="10004"/>
                  </a:ext>
                </a:extLst>
              </a:tr>
              <a:tr h="290825">
                <a:tc>
                  <a:txBody>
                    <a:bodyPr/>
                    <a:lstStyle/>
                    <a:p>
                      <a:endParaRPr lang="id-ID" sz="1100" dirty="0"/>
                    </a:p>
                  </a:txBody>
                  <a:tcPr/>
                </a:tc>
                <a:tc>
                  <a:txBody>
                    <a:bodyPr/>
                    <a:lstStyle/>
                    <a:p>
                      <a:endParaRPr lang="id-ID" sz="1100" dirty="0"/>
                    </a:p>
                  </a:txBody>
                  <a:tcPr/>
                </a:tc>
                <a:tc>
                  <a:txBody>
                    <a:bodyPr/>
                    <a:lstStyle/>
                    <a:p>
                      <a:pPr marL="228600" indent="-228600">
                        <a:buAutoNum type="arabicPeriod"/>
                      </a:pPr>
                      <a:endParaRPr lang="en-US" sz="1100" dirty="0" smtClean="0">
                        <a:solidFill>
                          <a:schemeClr val="tx1"/>
                        </a:solidFill>
                      </a:endParaRPr>
                    </a:p>
                  </a:txBody>
                  <a:tcPr/>
                </a:tc>
                <a:tc>
                  <a:txBody>
                    <a:bodyPr/>
                    <a:lstStyle/>
                    <a:p>
                      <a:endParaRPr lang="en-US" sz="1100" dirty="0" smtClean="0"/>
                    </a:p>
                  </a:txBody>
                  <a:tcPr/>
                </a:tc>
                <a:tc>
                  <a:txBody>
                    <a:bodyPr/>
                    <a:lstStyle/>
                    <a:p>
                      <a:pPr algn="ctr"/>
                      <a:endParaRPr lang="id-ID" sz="1100" b="1" dirty="0">
                        <a:solidFill>
                          <a:srgbClr val="FF0000"/>
                        </a:solidFill>
                      </a:endParaRPr>
                    </a:p>
                  </a:txBody>
                  <a:tcPr/>
                </a:tc>
                <a:tc>
                  <a:txBody>
                    <a:bodyPr/>
                    <a:lstStyle/>
                    <a:p>
                      <a:pPr algn="ctr"/>
                      <a:endParaRPr lang="id-ID" sz="1100" dirty="0">
                        <a:solidFill>
                          <a:schemeClr val="tx1"/>
                        </a:solidFill>
                      </a:endParaRPr>
                    </a:p>
                  </a:txBody>
                  <a:tcPr/>
                </a:tc>
                <a:tc>
                  <a:txBody>
                    <a:bodyPr/>
                    <a:lstStyle/>
                    <a:p>
                      <a:pPr algn="ctr"/>
                      <a:endParaRPr lang="en-US" sz="1100" dirty="0" smtClean="0">
                        <a:solidFill>
                          <a:schemeClr val="tx1"/>
                        </a:solidFill>
                      </a:endParaRPr>
                    </a:p>
                  </a:txBody>
                  <a:tcPr/>
                </a:tc>
                <a:tc>
                  <a:txBody>
                    <a:bodyPr/>
                    <a:lstStyle/>
                    <a:p>
                      <a:endParaRPr lang="en-US" sz="1100" dirty="0"/>
                    </a:p>
                  </a:txBody>
                  <a:tcPr/>
                </a:tc>
                <a:extLst>
                  <a:ext uri="{0D108BD9-81ED-4DB2-BD59-A6C34878D82A}">
                    <a16:rowId xmlns:a16="http://schemas.microsoft.com/office/drawing/2014/main" val="10005"/>
                  </a:ext>
                </a:extLst>
              </a:tr>
              <a:tr h="403084">
                <a:tc>
                  <a:txBody>
                    <a:bodyPr/>
                    <a:lstStyle/>
                    <a:p>
                      <a:r>
                        <a:rPr lang="en-US" sz="1100" dirty="0" smtClean="0"/>
                        <a:t>3</a:t>
                      </a:r>
                      <a:endParaRPr lang="id-ID" sz="1100" dirty="0"/>
                    </a:p>
                  </a:txBody>
                  <a:tcPr/>
                </a:tc>
                <a:tc>
                  <a:txBody>
                    <a:bodyPr/>
                    <a:lstStyle/>
                    <a:p>
                      <a:r>
                        <a:rPr lang="en-US" sz="1100" dirty="0" smtClean="0"/>
                        <a:t>SABTU,</a:t>
                      </a:r>
                      <a:r>
                        <a:rPr lang="en-US" sz="1100" baseline="0" dirty="0" smtClean="0"/>
                        <a:t> 05-11-2022, JAM 15.05 WIB</a:t>
                      </a:r>
                      <a:endParaRPr lang="id-ID" sz="1100" dirty="0"/>
                    </a:p>
                  </a:txBody>
                  <a:tcPr/>
                </a:tc>
                <a:tc>
                  <a:txBody>
                    <a:bodyPr/>
                    <a:lstStyle/>
                    <a:p>
                      <a:pPr marL="228600" indent="-228600">
                        <a:buAutoNum type="arabicPeriod"/>
                      </a:pPr>
                      <a:r>
                        <a:rPr lang="en-US" sz="1100" baseline="0" dirty="0" smtClean="0">
                          <a:solidFill>
                            <a:schemeClr val="tx1"/>
                          </a:solidFill>
                        </a:rPr>
                        <a:t>JL TAMBAK OSOWILANGUN DPN CENTRAL OSOWILANGUN SBY</a:t>
                      </a:r>
                    </a:p>
                    <a:p>
                      <a:pPr marL="228600" indent="-228600">
                        <a:buAutoNum type="arabicPeriod"/>
                      </a:pPr>
                      <a:endParaRPr lang="en-US" sz="1100" baseline="0" dirty="0" smtClean="0">
                        <a:solidFill>
                          <a:schemeClr val="tx1"/>
                        </a:solidFill>
                      </a:endParaRPr>
                    </a:p>
                    <a:p>
                      <a:pPr marL="0" indent="0">
                        <a:buNone/>
                      </a:pPr>
                      <a:r>
                        <a:rPr lang="en-US" sz="1100" baseline="0" dirty="0" smtClean="0">
                          <a:solidFill>
                            <a:schemeClr val="tx1"/>
                          </a:solidFill>
                        </a:rPr>
                        <a:t>KRONOLOGI : R2 W-6612-AN BERJALAN DARI ARAH BARAT KE TIMUR TIDAK KONSENTRASI SEHINGGA MENABARAK TROTOAR OLENG KE KANAN DAN TERJADI LAKA LANTAS DENGAN TRUK W-8852-UQ BERJALAN SEARAH</a:t>
                      </a:r>
                      <a:endParaRPr lang="en-US" sz="1100" baseline="0" dirty="0" smtClean="0">
                        <a:solidFill>
                          <a:schemeClr val="tx1"/>
                        </a:solidFill>
                      </a:endParaRPr>
                    </a:p>
                  </a:txBody>
                  <a:tcPr/>
                </a:tc>
                <a:tc>
                  <a:txBody>
                    <a:bodyPr/>
                    <a:lstStyle/>
                    <a:p>
                      <a:r>
                        <a:rPr lang="en-US" sz="1100" dirty="0" smtClean="0"/>
                        <a:t>R VS TRUK (TRACTOR HEAD)</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endParaRPr lang="en-US" sz="1100" dirty="0" smtClean="0">
                        <a:solidFill>
                          <a:schemeClr val="tx1"/>
                        </a:solidFill>
                      </a:endParaRPr>
                    </a:p>
                  </a:txBody>
                  <a:tcPr/>
                </a:tc>
                <a:tc>
                  <a:txBody>
                    <a:bodyPr/>
                    <a:lstStyle/>
                    <a:p>
                      <a:r>
                        <a:rPr lang="en-US" sz="1100" dirty="0" err="1" smtClean="0"/>
                        <a:t>Pindah</a:t>
                      </a:r>
                      <a:r>
                        <a:rPr lang="en-US" sz="1100" baseline="0" dirty="0" smtClean="0"/>
                        <a:t> </a:t>
                      </a:r>
                      <a:r>
                        <a:rPr lang="en-US" sz="1100" baseline="0" dirty="0" err="1" smtClean="0"/>
                        <a:t>lajur</a:t>
                      </a:r>
                      <a:endParaRPr lang="en-US" sz="1100" dirty="0" smtClean="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82771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845" y="76200"/>
            <a:ext cx="9220200" cy="369332"/>
          </a:xfrm>
          <a:prstGeom prst="rect">
            <a:avLst/>
          </a:prstGeom>
        </p:spPr>
        <p:txBody>
          <a:bodyPr wrap="square">
            <a:spAutoFit/>
          </a:bodyPr>
          <a:lstStyle/>
          <a:p>
            <a:pPr algn="ctr" fontAlgn="auto">
              <a:spcBef>
                <a:spcPts val="0"/>
              </a:spcBef>
              <a:spcAft>
                <a:spcPts val="0"/>
              </a:spcAft>
              <a:defRPr/>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TABULASI DATA LAKA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KORBAN MENINGGAL DUNIA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BULAN NOVEMBER 2022</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1722991203"/>
              </p:ext>
            </p:extLst>
          </p:nvPr>
        </p:nvGraphicFramePr>
        <p:xfrm>
          <a:off x="228600" y="533400"/>
          <a:ext cx="9448801" cy="5256772"/>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990601">
                  <a:extLst>
                    <a:ext uri="{9D8B030D-6E8A-4147-A177-3AD203B41FA5}">
                      <a16:colId xmlns:a16="http://schemas.microsoft.com/office/drawing/2014/main" val="20007"/>
                    </a:ext>
                  </a:extLst>
                </a:gridCol>
              </a:tblGrid>
              <a:tr h="434372">
                <a:tc rowSpan="2">
                  <a:txBody>
                    <a:bodyPr/>
                    <a:lstStyle/>
                    <a:p>
                      <a:pPr algn="ctr"/>
                      <a:endParaRPr lang="en-US" sz="1100" dirty="0" smtClean="0"/>
                    </a:p>
                    <a:p>
                      <a:pPr algn="ctr"/>
                      <a:r>
                        <a:rPr lang="en-US" sz="1100" dirty="0" smtClean="0"/>
                        <a:t>NO</a:t>
                      </a:r>
                      <a:endParaRPr lang="en-US" sz="1100" dirty="0"/>
                    </a:p>
                  </a:txBody>
                  <a:tcPr/>
                </a:tc>
                <a:tc rowSpan="2">
                  <a:txBody>
                    <a:bodyPr/>
                    <a:lstStyle/>
                    <a:p>
                      <a:pPr algn="ctr"/>
                      <a:endParaRPr lang="en-US" sz="1100" dirty="0" smtClean="0"/>
                    </a:p>
                    <a:p>
                      <a:pPr algn="ctr"/>
                      <a:r>
                        <a:rPr lang="en-US" sz="1100" dirty="0" smtClean="0"/>
                        <a:t>HARI TGL/JAM</a:t>
                      </a:r>
                      <a:endParaRPr lang="en-US" sz="1100" dirty="0"/>
                    </a:p>
                  </a:txBody>
                  <a:tcPr/>
                </a:tc>
                <a:tc rowSpan="2">
                  <a:txBody>
                    <a:bodyPr/>
                    <a:lstStyle/>
                    <a:p>
                      <a:pPr algn="ctr"/>
                      <a:endParaRPr lang="en-US" sz="1100" dirty="0" smtClean="0"/>
                    </a:p>
                    <a:p>
                      <a:pPr algn="ctr"/>
                      <a:r>
                        <a:rPr lang="en-US" sz="1100" dirty="0" smtClean="0"/>
                        <a:t>TKP</a:t>
                      </a:r>
                      <a:endParaRPr lang="en-US" sz="1100" dirty="0"/>
                    </a:p>
                  </a:txBody>
                  <a:tcPr/>
                </a:tc>
                <a:tc rowSpan="2">
                  <a:txBody>
                    <a:bodyPr/>
                    <a:lstStyle/>
                    <a:p>
                      <a:pPr algn="ctr"/>
                      <a:endParaRPr lang="en-US" sz="1100" dirty="0" smtClean="0"/>
                    </a:p>
                    <a:p>
                      <a:pPr algn="ctr"/>
                      <a:r>
                        <a:rPr lang="en-US" sz="1100" dirty="0" smtClean="0"/>
                        <a:t>RAN YG TERLIBAT</a:t>
                      </a:r>
                      <a:endParaRPr lang="en-US" sz="1100" dirty="0"/>
                    </a:p>
                  </a:txBody>
                  <a:tcPr/>
                </a:tc>
                <a:tc gridSpan="3">
                  <a:txBody>
                    <a:bodyPr/>
                    <a:lstStyle/>
                    <a:p>
                      <a:endParaRPr lang="en-US" sz="1100" dirty="0"/>
                    </a:p>
                  </a:txBody>
                  <a:tcPr/>
                </a:tc>
                <a:tc hMerge="1">
                  <a:txBody>
                    <a:bodyPr/>
                    <a:lstStyle/>
                    <a:p>
                      <a:pPr algn="ctr"/>
                      <a:endParaRPr lang="en-US" sz="1400" dirty="0"/>
                    </a:p>
                  </a:txBody>
                  <a:tcPr/>
                </a:tc>
                <a:tc hMerge="1">
                  <a:txBody>
                    <a:bodyPr/>
                    <a:lstStyle/>
                    <a:p>
                      <a:pPr algn="ctr"/>
                      <a:endParaRPr lang="en-US" sz="1400" dirty="0"/>
                    </a:p>
                  </a:txBody>
                  <a:tcPr/>
                </a:tc>
                <a:tc rowSpan="2">
                  <a:txBody>
                    <a:bodyPr/>
                    <a:lstStyle/>
                    <a:p>
                      <a:pPr algn="ctr"/>
                      <a:endParaRPr lang="en-US" sz="1100" dirty="0" smtClean="0"/>
                    </a:p>
                    <a:p>
                      <a:pPr algn="ctr"/>
                      <a:r>
                        <a:rPr lang="en-US" sz="1100" dirty="0" smtClean="0"/>
                        <a:t>KET</a:t>
                      </a:r>
                      <a:endParaRPr lang="en-US" sz="1100" dirty="0"/>
                    </a:p>
                  </a:txBody>
                  <a:tcPr/>
                </a:tc>
                <a:extLst>
                  <a:ext uri="{0D108BD9-81ED-4DB2-BD59-A6C34878D82A}">
                    <a16:rowId xmlns:a16="http://schemas.microsoft.com/office/drawing/2014/main" val="10000"/>
                  </a:ext>
                </a:extLst>
              </a:tr>
              <a:tr h="299566">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a:txBody>
                    <a:bodyPr/>
                    <a:lstStyle/>
                    <a:p>
                      <a:pPr algn="ctr"/>
                      <a:r>
                        <a:rPr lang="en-US" sz="1100" b="1" dirty="0" smtClean="0"/>
                        <a:t>MD</a:t>
                      </a:r>
                      <a:endParaRPr lang="en-US" sz="1100" b="1" dirty="0"/>
                    </a:p>
                  </a:txBody>
                  <a:tcPr>
                    <a:solidFill>
                      <a:schemeClr val="accent1">
                        <a:lumMod val="60000"/>
                        <a:lumOff val="40000"/>
                      </a:schemeClr>
                    </a:solidFill>
                  </a:tcPr>
                </a:tc>
                <a:tc>
                  <a:txBody>
                    <a:bodyPr/>
                    <a:lstStyle/>
                    <a:p>
                      <a:pPr algn="ctr"/>
                      <a:r>
                        <a:rPr lang="en-US" sz="1100" b="1" dirty="0" smtClean="0"/>
                        <a:t>LB</a:t>
                      </a:r>
                      <a:endParaRPr lang="en-US" sz="1100" b="1" dirty="0"/>
                    </a:p>
                  </a:txBody>
                  <a:tcPr>
                    <a:solidFill>
                      <a:schemeClr val="accent1">
                        <a:lumMod val="60000"/>
                        <a:lumOff val="40000"/>
                      </a:schemeClr>
                    </a:solidFill>
                  </a:tcPr>
                </a:tc>
                <a:tc>
                  <a:txBody>
                    <a:bodyPr/>
                    <a:lstStyle/>
                    <a:p>
                      <a:pPr algn="ctr"/>
                      <a:r>
                        <a:rPr lang="en-US" sz="1100" b="1" dirty="0" smtClean="0"/>
                        <a:t>LR</a:t>
                      </a:r>
                      <a:endParaRPr lang="en-US" sz="1100" b="1"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extLst>
                  <a:ext uri="{0D108BD9-81ED-4DB2-BD59-A6C34878D82A}">
                    <a16:rowId xmlns:a16="http://schemas.microsoft.com/office/drawing/2014/main" val="10001"/>
                  </a:ext>
                </a:extLst>
              </a:tr>
              <a:tr h="480549">
                <a:tc>
                  <a:txBody>
                    <a:bodyPr/>
                    <a:lstStyle/>
                    <a:p>
                      <a:r>
                        <a:rPr lang="en-US" sz="1100" dirty="0" smtClean="0"/>
                        <a:t>4.</a:t>
                      </a:r>
                      <a:endParaRPr lang="id-ID" sz="1100" dirty="0"/>
                    </a:p>
                  </a:txBody>
                  <a:tcPr/>
                </a:tc>
                <a:tc>
                  <a:txBody>
                    <a:bodyPr/>
                    <a:lstStyle/>
                    <a:p>
                      <a:r>
                        <a:rPr lang="en-US" sz="1100" dirty="0" smtClean="0"/>
                        <a:t>SENIN,</a:t>
                      </a:r>
                      <a:r>
                        <a:rPr lang="en-US" sz="1100" baseline="0" dirty="0" smtClean="0"/>
                        <a:t> 07-11-2022, JAM 17.15 WIB</a:t>
                      </a:r>
                      <a:endParaRPr lang="id-ID" sz="1100" dirty="0"/>
                    </a:p>
                  </a:txBody>
                  <a:tcPr/>
                </a:tc>
                <a:tc>
                  <a:txBody>
                    <a:bodyPr/>
                    <a:lstStyle/>
                    <a:p>
                      <a:pPr marL="228600" indent="-228600">
                        <a:buAutoNum type="arabicPeriod"/>
                      </a:pPr>
                      <a:r>
                        <a:rPr lang="en-US" sz="1100" dirty="0" smtClean="0">
                          <a:solidFill>
                            <a:schemeClr val="tx1"/>
                          </a:solidFill>
                        </a:rPr>
                        <a:t>JL KAPASARI DEPAN NO 122 SBY</a:t>
                      </a:r>
                    </a:p>
                    <a:p>
                      <a:pPr marL="0" indent="0">
                        <a:buNone/>
                      </a:pPr>
                      <a:endParaRPr lang="en-US" sz="1100" dirty="0" smtClean="0">
                        <a:solidFill>
                          <a:schemeClr val="tx1"/>
                        </a:solidFill>
                      </a:endParaRPr>
                    </a:p>
                    <a:p>
                      <a:pPr marL="0" indent="0">
                        <a:buNone/>
                      </a:pPr>
                      <a:r>
                        <a:rPr lang="en-US" sz="1100" dirty="0" smtClean="0">
                          <a:solidFill>
                            <a:schemeClr val="tx1"/>
                          </a:solidFill>
                        </a:rPr>
                        <a:t>KRONOLOGI:</a:t>
                      </a:r>
                      <a:r>
                        <a:rPr lang="en-US" sz="1100" baseline="0" dirty="0" smtClean="0">
                          <a:solidFill>
                            <a:schemeClr val="tx1"/>
                          </a:solidFill>
                        </a:rPr>
                        <a:t> R2 L-6956-CW BERJALAN DARI UTARA KE SELATAN PADA SAAT MENDAHULUI BENTOR TIDAK DIKENAL YANG BERHENTI DIPINGGIR JALAN KEMUDIAN OLENG KE KANAN DAN TERJADI LAKA LANTAS DENGAN TRUK NOPOL TIDAK DIKENAL YANG BERJALAN SEARAH</a:t>
                      </a:r>
                      <a:endParaRPr lang="id-ID" sz="1100" dirty="0" smtClean="0">
                        <a:solidFill>
                          <a:schemeClr val="tx1"/>
                        </a:solidFill>
                      </a:endParaRPr>
                    </a:p>
                    <a:p>
                      <a:pPr marL="0" indent="0">
                        <a:buNone/>
                      </a:pPr>
                      <a:endParaRPr lang="en-US" sz="1100" dirty="0" smtClean="0">
                        <a:solidFill>
                          <a:schemeClr val="tx1"/>
                        </a:solidFill>
                      </a:endParaRPr>
                    </a:p>
                  </a:txBody>
                  <a:tcPr/>
                </a:tc>
                <a:tc>
                  <a:txBody>
                    <a:bodyPr/>
                    <a:lstStyle/>
                    <a:p>
                      <a:r>
                        <a:rPr lang="en-US" sz="1100" dirty="0" smtClean="0"/>
                        <a:t>R2 VS TRUK</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endParaRPr lang="en-US" sz="1100" dirty="0" smtClean="0">
                        <a:solidFill>
                          <a:schemeClr val="tx1"/>
                        </a:solidFill>
                      </a:endParaRPr>
                    </a:p>
                  </a:txBody>
                  <a:tcPr/>
                </a:tc>
                <a:tc>
                  <a:txBody>
                    <a:bodyPr/>
                    <a:lstStyle/>
                    <a:p>
                      <a:r>
                        <a:rPr lang="en-US" sz="1100" dirty="0" err="1" smtClean="0"/>
                        <a:t>Mendahului</a:t>
                      </a:r>
                      <a:r>
                        <a:rPr lang="en-US" sz="1100" baseline="0" dirty="0" smtClean="0"/>
                        <a:t> </a:t>
                      </a:r>
                      <a:r>
                        <a:rPr lang="en-US" sz="1100" baseline="0" dirty="0" err="1" smtClean="0"/>
                        <a:t>tidak</a:t>
                      </a:r>
                      <a:r>
                        <a:rPr lang="en-US" sz="1100" baseline="0" dirty="0" smtClean="0"/>
                        <a:t> </a:t>
                      </a:r>
                      <a:r>
                        <a:rPr lang="en-US" sz="1100" baseline="0" dirty="0" err="1" smtClean="0"/>
                        <a:t>punya</a:t>
                      </a:r>
                      <a:r>
                        <a:rPr lang="en-US" sz="1100" baseline="0" dirty="0" smtClean="0"/>
                        <a:t> </a:t>
                      </a:r>
                      <a:r>
                        <a:rPr lang="en-US" sz="1100" baseline="0" dirty="0" err="1" smtClean="0"/>
                        <a:t>ruang</a:t>
                      </a:r>
                      <a:r>
                        <a:rPr lang="en-US" sz="1100" baseline="0" dirty="0" smtClean="0"/>
                        <a:t> </a:t>
                      </a:r>
                      <a:r>
                        <a:rPr lang="en-US" sz="1100" baseline="0" dirty="0" err="1" smtClean="0"/>
                        <a:t>gerak</a:t>
                      </a:r>
                      <a:r>
                        <a:rPr lang="en-US" sz="1100" baseline="0" dirty="0" smtClean="0"/>
                        <a:t> yang </a:t>
                      </a:r>
                      <a:r>
                        <a:rPr lang="en-US" sz="1100" baseline="0" dirty="0" err="1" smtClean="0"/>
                        <a:t>cukup</a:t>
                      </a:r>
                      <a:endParaRPr lang="en-US" sz="1100" dirty="0"/>
                    </a:p>
                  </a:txBody>
                  <a:tcPr/>
                </a:tc>
                <a:extLst>
                  <a:ext uri="{0D108BD9-81ED-4DB2-BD59-A6C34878D82A}">
                    <a16:rowId xmlns:a16="http://schemas.microsoft.com/office/drawing/2014/main" val="10002"/>
                  </a:ext>
                </a:extLst>
              </a:tr>
              <a:tr h="269609">
                <a:tc>
                  <a:txBody>
                    <a:bodyPr/>
                    <a:lstStyle/>
                    <a:p>
                      <a:endParaRPr lang="id-ID" sz="1100" dirty="0"/>
                    </a:p>
                  </a:txBody>
                  <a:tcPr/>
                </a:tc>
                <a:tc>
                  <a:txBody>
                    <a:bodyPr/>
                    <a:lstStyle/>
                    <a:p>
                      <a:endParaRPr lang="id-ID" sz="1100" dirty="0"/>
                    </a:p>
                  </a:txBody>
                  <a:tcPr/>
                </a:tc>
                <a:tc>
                  <a:txBody>
                    <a:bodyPr/>
                    <a:lstStyle/>
                    <a:p>
                      <a:endParaRPr lang="id-ID" sz="1100" dirty="0">
                        <a:solidFill>
                          <a:schemeClr val="tx1"/>
                        </a:solidFill>
                      </a:endParaRPr>
                    </a:p>
                  </a:txBody>
                  <a:tcPr/>
                </a:tc>
                <a:tc>
                  <a:txBody>
                    <a:bodyPr/>
                    <a:lstStyle/>
                    <a:p>
                      <a:endParaRPr lang="id-ID" sz="1100" dirty="0"/>
                    </a:p>
                  </a:txBody>
                  <a:tcPr/>
                </a:tc>
                <a:tc>
                  <a:txBody>
                    <a:bodyPr/>
                    <a:lstStyle/>
                    <a:p>
                      <a:pPr algn="ctr"/>
                      <a:endParaRPr lang="id-ID" sz="1100" dirty="0">
                        <a:solidFill>
                          <a:schemeClr val="tx1"/>
                        </a:solidFill>
                      </a:endParaRPr>
                    </a:p>
                  </a:txBody>
                  <a:tcPr/>
                </a:tc>
                <a:tc>
                  <a:txBody>
                    <a:bodyPr/>
                    <a:lstStyle/>
                    <a:p>
                      <a:pPr algn="ctr"/>
                      <a:endParaRPr lang="id-ID" sz="1100" dirty="0">
                        <a:solidFill>
                          <a:schemeClr val="tx1"/>
                        </a:solidFill>
                      </a:endParaRPr>
                    </a:p>
                  </a:txBody>
                  <a:tcPr/>
                </a:tc>
                <a:tc>
                  <a:txBody>
                    <a:bodyPr/>
                    <a:lstStyle/>
                    <a:p>
                      <a:pPr algn="ctr"/>
                      <a:endParaRPr lang="id-ID" sz="1100" dirty="0">
                        <a:solidFill>
                          <a:schemeClr val="tx1"/>
                        </a:solidFill>
                      </a:endParaRPr>
                    </a:p>
                  </a:txBody>
                  <a:tcPr/>
                </a:tc>
                <a:tc>
                  <a:txBody>
                    <a:bodyPr/>
                    <a:lstStyle/>
                    <a:p>
                      <a:endParaRPr lang="en-US" sz="1100" dirty="0"/>
                    </a:p>
                  </a:txBody>
                  <a:tcPr/>
                </a:tc>
                <a:extLst>
                  <a:ext uri="{0D108BD9-81ED-4DB2-BD59-A6C34878D82A}">
                    <a16:rowId xmlns:a16="http://schemas.microsoft.com/office/drawing/2014/main" val="10003"/>
                  </a:ext>
                </a:extLst>
              </a:tr>
              <a:tr h="416191">
                <a:tc>
                  <a:txBody>
                    <a:bodyPr/>
                    <a:lstStyle/>
                    <a:p>
                      <a:r>
                        <a:rPr lang="en-US" sz="1100" dirty="0" smtClean="0"/>
                        <a:t>5.</a:t>
                      </a:r>
                      <a:endParaRPr lang="id-ID" sz="1100" dirty="0"/>
                    </a:p>
                  </a:txBody>
                  <a:tcPr/>
                </a:tc>
                <a:tc>
                  <a:txBody>
                    <a:bodyPr/>
                    <a:lstStyle/>
                    <a:p>
                      <a:r>
                        <a:rPr lang="en-US" sz="1100" dirty="0" smtClean="0"/>
                        <a:t>SELASA, 08-11-2022, JAM 08.10 WIB</a:t>
                      </a:r>
                      <a:endParaRPr lang="id-ID" sz="11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100" dirty="0" smtClean="0">
                          <a:solidFill>
                            <a:schemeClr val="tx1"/>
                          </a:solidFill>
                        </a:rPr>
                        <a:t>JL PANDIGILING</a:t>
                      </a:r>
                      <a:r>
                        <a:rPr lang="en-US" sz="1100" baseline="0" dirty="0" smtClean="0">
                          <a:solidFill>
                            <a:schemeClr val="tx1"/>
                          </a:solidFill>
                        </a:rPr>
                        <a:t> DPN NO 21 SBY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rPr>
                        <a:t>KRONOLOGI: R2 L-4612-CE BERJALAN DARI ARAH TIMUR KE BARAT SAAT MENYALIP MOBIL TIDAK DIKENAL SEHINGGA TERJADI LAKA LANTAS DENGAN PEJALAN KAKI YANG BERJALAN MENYEBRANG DARI SELATAN KE UTARA</a:t>
                      </a:r>
                      <a:endParaRPr lang="en-US" sz="11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R2 VS PEJALAN KAKI</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endParaRPr lang="en-US" sz="1100" dirty="0" smtClean="0">
                        <a:solidFill>
                          <a:schemeClr val="tx1"/>
                        </a:solidFill>
                      </a:endParaRPr>
                    </a:p>
                  </a:txBody>
                  <a:tcPr/>
                </a:tc>
                <a:tc>
                  <a:txBody>
                    <a:bodyPr/>
                    <a:lstStyle/>
                    <a:p>
                      <a:r>
                        <a:rPr lang="en-US" sz="1100" dirty="0" err="1" smtClean="0"/>
                        <a:t>Prioritas</a:t>
                      </a:r>
                      <a:r>
                        <a:rPr lang="en-US" sz="1100" baseline="0" dirty="0" smtClean="0"/>
                        <a:t> </a:t>
                      </a:r>
                      <a:r>
                        <a:rPr lang="en-US" sz="1100" baseline="0" dirty="0" err="1" smtClean="0"/>
                        <a:t>Pejalan</a:t>
                      </a:r>
                      <a:r>
                        <a:rPr lang="en-US" sz="1100" baseline="0" dirty="0" smtClean="0"/>
                        <a:t> Kaki</a:t>
                      </a:r>
                      <a:endParaRPr lang="en-US" sz="1100" dirty="0"/>
                    </a:p>
                  </a:txBody>
                  <a:tcPr/>
                </a:tc>
                <a:extLst>
                  <a:ext uri="{0D108BD9-81ED-4DB2-BD59-A6C34878D82A}">
                    <a16:rowId xmlns:a16="http://schemas.microsoft.com/office/drawing/2014/main" val="10004"/>
                  </a:ext>
                </a:extLst>
              </a:tr>
              <a:tr h="290825">
                <a:tc>
                  <a:txBody>
                    <a:bodyPr/>
                    <a:lstStyle/>
                    <a:p>
                      <a:endParaRPr lang="id-ID" sz="1100" dirty="0"/>
                    </a:p>
                  </a:txBody>
                  <a:tcPr/>
                </a:tc>
                <a:tc>
                  <a:txBody>
                    <a:bodyPr/>
                    <a:lstStyle/>
                    <a:p>
                      <a:endParaRPr lang="id-ID" sz="1100" dirty="0"/>
                    </a:p>
                  </a:txBody>
                  <a:tcPr/>
                </a:tc>
                <a:tc>
                  <a:txBody>
                    <a:bodyPr/>
                    <a:lstStyle/>
                    <a:p>
                      <a:pPr marL="228600" indent="-228600">
                        <a:buAutoNum type="arabicPeriod"/>
                      </a:pPr>
                      <a:endParaRPr lang="en-US" sz="1100" dirty="0" smtClean="0">
                        <a:solidFill>
                          <a:schemeClr val="tx1"/>
                        </a:solidFill>
                      </a:endParaRPr>
                    </a:p>
                  </a:txBody>
                  <a:tcPr/>
                </a:tc>
                <a:tc>
                  <a:txBody>
                    <a:bodyPr/>
                    <a:lstStyle/>
                    <a:p>
                      <a:endParaRPr lang="en-US" sz="1100" dirty="0" smtClean="0"/>
                    </a:p>
                  </a:txBody>
                  <a:tcPr/>
                </a:tc>
                <a:tc>
                  <a:txBody>
                    <a:bodyPr/>
                    <a:lstStyle/>
                    <a:p>
                      <a:pPr algn="ctr"/>
                      <a:endParaRPr lang="id-ID" sz="1100" b="1" dirty="0">
                        <a:solidFill>
                          <a:srgbClr val="FF0000"/>
                        </a:solidFill>
                      </a:endParaRPr>
                    </a:p>
                  </a:txBody>
                  <a:tcPr/>
                </a:tc>
                <a:tc>
                  <a:txBody>
                    <a:bodyPr/>
                    <a:lstStyle/>
                    <a:p>
                      <a:pPr algn="ctr"/>
                      <a:endParaRPr lang="id-ID" sz="1100" dirty="0">
                        <a:solidFill>
                          <a:schemeClr val="tx1"/>
                        </a:solidFill>
                      </a:endParaRPr>
                    </a:p>
                  </a:txBody>
                  <a:tcPr/>
                </a:tc>
                <a:tc>
                  <a:txBody>
                    <a:bodyPr/>
                    <a:lstStyle/>
                    <a:p>
                      <a:pPr algn="ctr"/>
                      <a:endParaRPr lang="en-US" sz="1100" dirty="0" smtClean="0">
                        <a:solidFill>
                          <a:schemeClr val="tx1"/>
                        </a:solidFill>
                      </a:endParaRPr>
                    </a:p>
                  </a:txBody>
                  <a:tcPr/>
                </a:tc>
                <a:tc>
                  <a:txBody>
                    <a:bodyPr/>
                    <a:lstStyle/>
                    <a:p>
                      <a:endParaRPr lang="en-US" sz="1100" dirty="0"/>
                    </a:p>
                  </a:txBody>
                  <a:tcPr/>
                </a:tc>
                <a:extLst>
                  <a:ext uri="{0D108BD9-81ED-4DB2-BD59-A6C34878D82A}">
                    <a16:rowId xmlns:a16="http://schemas.microsoft.com/office/drawing/2014/main" val="10005"/>
                  </a:ext>
                </a:extLst>
              </a:tr>
              <a:tr h="403084">
                <a:tc>
                  <a:txBody>
                    <a:bodyPr/>
                    <a:lstStyle/>
                    <a:p>
                      <a:r>
                        <a:rPr lang="en-US" sz="1100" dirty="0" smtClean="0"/>
                        <a:t>6</a:t>
                      </a:r>
                      <a:endParaRPr lang="id-ID" sz="1100" dirty="0"/>
                    </a:p>
                  </a:txBody>
                  <a:tcPr/>
                </a:tc>
                <a:tc>
                  <a:txBody>
                    <a:bodyPr/>
                    <a:lstStyle/>
                    <a:p>
                      <a:r>
                        <a:rPr lang="en-US" sz="1100" dirty="0" smtClean="0"/>
                        <a:t>RABU, 09-11-2022, JAM 02.30 WIB</a:t>
                      </a:r>
                      <a:endParaRPr lang="id-ID" sz="1100" dirty="0"/>
                    </a:p>
                  </a:txBody>
                  <a:tcPr/>
                </a:tc>
                <a:tc>
                  <a:txBody>
                    <a:bodyPr/>
                    <a:lstStyle/>
                    <a:p>
                      <a:pPr marL="228600" indent="-228600">
                        <a:buAutoNum type="arabicPeriod"/>
                      </a:pPr>
                      <a:r>
                        <a:rPr lang="en-US" sz="1100" baseline="0" dirty="0" smtClean="0">
                          <a:solidFill>
                            <a:schemeClr val="tx1"/>
                          </a:solidFill>
                        </a:rPr>
                        <a:t>SIMP  3 JL KENJERAN – JL TAMBAK REJO SBY</a:t>
                      </a:r>
                    </a:p>
                    <a:p>
                      <a:pPr marL="0" indent="0">
                        <a:buNone/>
                      </a:pPr>
                      <a:endParaRPr lang="en-US" sz="1100" baseline="0" dirty="0" smtClean="0">
                        <a:solidFill>
                          <a:schemeClr val="tx1"/>
                        </a:solidFill>
                      </a:endParaRPr>
                    </a:p>
                    <a:p>
                      <a:pPr marL="0" indent="0">
                        <a:buNone/>
                      </a:pPr>
                      <a:r>
                        <a:rPr lang="en-US" sz="1100" baseline="0" dirty="0" smtClean="0">
                          <a:solidFill>
                            <a:schemeClr val="tx1"/>
                          </a:solidFill>
                        </a:rPr>
                        <a:t>KRONOLOGI: TRUK TRONTON A-9976-ZA BERJALAN DARI TIMUR KE BARAT TIDAK KONSENTRASI OLENG KEKIRI KEMUDIAN TERJADI LAKA LANTAS DENGAN R2 L-2267-TN YANG BERHENTI DI LAMPU MERAH</a:t>
                      </a:r>
                      <a:endParaRPr lang="en-US" sz="1100" baseline="0" dirty="0" smtClean="0">
                        <a:solidFill>
                          <a:schemeClr val="tx1"/>
                        </a:solidFill>
                      </a:endParaRPr>
                    </a:p>
                  </a:txBody>
                  <a:tcPr/>
                </a:tc>
                <a:tc>
                  <a:txBody>
                    <a:bodyPr/>
                    <a:lstStyle/>
                    <a:p>
                      <a:r>
                        <a:rPr lang="en-US" sz="1100" dirty="0" smtClean="0"/>
                        <a:t>TRUK TRONTON VS R2</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1</a:t>
                      </a:r>
                      <a:endParaRPr lang="en-US" sz="1100" dirty="0" smtClean="0">
                        <a:solidFill>
                          <a:schemeClr val="tx1"/>
                        </a:solidFill>
                      </a:endParaRPr>
                    </a:p>
                  </a:txBody>
                  <a:tcPr/>
                </a:tc>
                <a:tc>
                  <a:txBody>
                    <a:bodyPr/>
                    <a:lstStyle/>
                    <a:p>
                      <a:r>
                        <a:rPr lang="en-US" sz="1100" dirty="0" err="1" smtClean="0"/>
                        <a:t>Tidak</a:t>
                      </a:r>
                      <a:r>
                        <a:rPr lang="en-US" sz="1100" baseline="0" dirty="0" smtClean="0"/>
                        <a:t> </a:t>
                      </a:r>
                      <a:r>
                        <a:rPr lang="en-US" sz="1100" baseline="0" dirty="0" err="1" smtClean="0"/>
                        <a:t>konsentrasi</a:t>
                      </a:r>
                      <a:endParaRPr lang="en-US" sz="1100" dirty="0" smtClean="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89973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845" y="76200"/>
            <a:ext cx="9220200" cy="369332"/>
          </a:xfrm>
          <a:prstGeom prst="rect">
            <a:avLst/>
          </a:prstGeom>
        </p:spPr>
        <p:txBody>
          <a:bodyPr wrap="square">
            <a:spAutoFit/>
          </a:bodyPr>
          <a:lstStyle/>
          <a:p>
            <a:pPr algn="ctr" fontAlgn="auto">
              <a:spcBef>
                <a:spcPts val="0"/>
              </a:spcBef>
              <a:spcAft>
                <a:spcPts val="0"/>
              </a:spcAft>
              <a:defRPr/>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TABULASI DATA LAKA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KORBAN MENINGGAL DUNIA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BULAN NOVEMBER 2022</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1491353314"/>
              </p:ext>
            </p:extLst>
          </p:nvPr>
        </p:nvGraphicFramePr>
        <p:xfrm>
          <a:off x="228600" y="533400"/>
          <a:ext cx="9448801" cy="4586212"/>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990601">
                  <a:extLst>
                    <a:ext uri="{9D8B030D-6E8A-4147-A177-3AD203B41FA5}">
                      <a16:colId xmlns:a16="http://schemas.microsoft.com/office/drawing/2014/main" val="20007"/>
                    </a:ext>
                  </a:extLst>
                </a:gridCol>
              </a:tblGrid>
              <a:tr h="434372">
                <a:tc rowSpan="2">
                  <a:txBody>
                    <a:bodyPr/>
                    <a:lstStyle/>
                    <a:p>
                      <a:pPr algn="ctr"/>
                      <a:endParaRPr lang="en-US" sz="1100" dirty="0" smtClean="0"/>
                    </a:p>
                    <a:p>
                      <a:pPr algn="ctr"/>
                      <a:r>
                        <a:rPr lang="en-US" sz="1100" dirty="0" smtClean="0"/>
                        <a:t>NO</a:t>
                      </a:r>
                      <a:endParaRPr lang="en-US" sz="1100" dirty="0"/>
                    </a:p>
                  </a:txBody>
                  <a:tcPr/>
                </a:tc>
                <a:tc rowSpan="2">
                  <a:txBody>
                    <a:bodyPr/>
                    <a:lstStyle/>
                    <a:p>
                      <a:pPr algn="ctr"/>
                      <a:endParaRPr lang="en-US" sz="1100" dirty="0" smtClean="0"/>
                    </a:p>
                    <a:p>
                      <a:pPr algn="ctr"/>
                      <a:r>
                        <a:rPr lang="en-US" sz="1100" dirty="0" smtClean="0"/>
                        <a:t>HARI TGL/JAM</a:t>
                      </a:r>
                      <a:endParaRPr lang="en-US" sz="1100" dirty="0"/>
                    </a:p>
                  </a:txBody>
                  <a:tcPr/>
                </a:tc>
                <a:tc rowSpan="2">
                  <a:txBody>
                    <a:bodyPr/>
                    <a:lstStyle/>
                    <a:p>
                      <a:pPr algn="ctr"/>
                      <a:endParaRPr lang="en-US" sz="1100" dirty="0" smtClean="0"/>
                    </a:p>
                    <a:p>
                      <a:pPr algn="ctr"/>
                      <a:r>
                        <a:rPr lang="en-US" sz="1100" dirty="0" smtClean="0"/>
                        <a:t>TKP</a:t>
                      </a:r>
                      <a:endParaRPr lang="en-US" sz="1100" dirty="0"/>
                    </a:p>
                  </a:txBody>
                  <a:tcPr/>
                </a:tc>
                <a:tc rowSpan="2">
                  <a:txBody>
                    <a:bodyPr/>
                    <a:lstStyle/>
                    <a:p>
                      <a:pPr algn="ctr"/>
                      <a:endParaRPr lang="en-US" sz="1100" dirty="0" smtClean="0"/>
                    </a:p>
                    <a:p>
                      <a:pPr algn="ctr"/>
                      <a:r>
                        <a:rPr lang="en-US" sz="1100" dirty="0" smtClean="0"/>
                        <a:t>RAN YG TERLIBAT</a:t>
                      </a:r>
                      <a:endParaRPr lang="en-US" sz="1100" dirty="0"/>
                    </a:p>
                  </a:txBody>
                  <a:tcPr/>
                </a:tc>
                <a:tc gridSpan="3">
                  <a:txBody>
                    <a:bodyPr/>
                    <a:lstStyle/>
                    <a:p>
                      <a:endParaRPr lang="en-US" sz="1100" dirty="0"/>
                    </a:p>
                  </a:txBody>
                  <a:tcPr/>
                </a:tc>
                <a:tc hMerge="1">
                  <a:txBody>
                    <a:bodyPr/>
                    <a:lstStyle/>
                    <a:p>
                      <a:pPr algn="ctr"/>
                      <a:endParaRPr lang="en-US" sz="1400" dirty="0"/>
                    </a:p>
                  </a:txBody>
                  <a:tcPr/>
                </a:tc>
                <a:tc hMerge="1">
                  <a:txBody>
                    <a:bodyPr/>
                    <a:lstStyle/>
                    <a:p>
                      <a:pPr algn="ctr"/>
                      <a:endParaRPr lang="en-US" sz="1400" dirty="0"/>
                    </a:p>
                  </a:txBody>
                  <a:tcPr/>
                </a:tc>
                <a:tc rowSpan="2">
                  <a:txBody>
                    <a:bodyPr/>
                    <a:lstStyle/>
                    <a:p>
                      <a:pPr algn="ctr"/>
                      <a:endParaRPr lang="en-US" sz="1100" dirty="0" smtClean="0"/>
                    </a:p>
                    <a:p>
                      <a:pPr algn="ctr"/>
                      <a:r>
                        <a:rPr lang="en-US" sz="1100" dirty="0" smtClean="0"/>
                        <a:t>KET</a:t>
                      </a:r>
                      <a:endParaRPr lang="en-US" sz="1100" dirty="0"/>
                    </a:p>
                  </a:txBody>
                  <a:tcPr/>
                </a:tc>
                <a:extLst>
                  <a:ext uri="{0D108BD9-81ED-4DB2-BD59-A6C34878D82A}">
                    <a16:rowId xmlns:a16="http://schemas.microsoft.com/office/drawing/2014/main" val="10000"/>
                  </a:ext>
                </a:extLst>
              </a:tr>
              <a:tr h="299566">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a:txBody>
                    <a:bodyPr/>
                    <a:lstStyle/>
                    <a:p>
                      <a:pPr algn="ctr"/>
                      <a:r>
                        <a:rPr lang="en-US" sz="1100" b="1" dirty="0" smtClean="0"/>
                        <a:t>MD</a:t>
                      </a:r>
                      <a:endParaRPr lang="en-US" sz="1100" b="1" dirty="0"/>
                    </a:p>
                  </a:txBody>
                  <a:tcPr>
                    <a:solidFill>
                      <a:schemeClr val="accent1">
                        <a:lumMod val="60000"/>
                        <a:lumOff val="40000"/>
                      </a:schemeClr>
                    </a:solidFill>
                  </a:tcPr>
                </a:tc>
                <a:tc>
                  <a:txBody>
                    <a:bodyPr/>
                    <a:lstStyle/>
                    <a:p>
                      <a:pPr algn="ctr"/>
                      <a:r>
                        <a:rPr lang="en-US" sz="1100" b="1" dirty="0" smtClean="0"/>
                        <a:t>LB</a:t>
                      </a:r>
                      <a:endParaRPr lang="en-US" sz="1100" b="1" dirty="0"/>
                    </a:p>
                  </a:txBody>
                  <a:tcPr>
                    <a:solidFill>
                      <a:schemeClr val="accent1">
                        <a:lumMod val="60000"/>
                        <a:lumOff val="40000"/>
                      </a:schemeClr>
                    </a:solidFill>
                  </a:tcPr>
                </a:tc>
                <a:tc>
                  <a:txBody>
                    <a:bodyPr/>
                    <a:lstStyle/>
                    <a:p>
                      <a:pPr algn="ctr"/>
                      <a:r>
                        <a:rPr lang="en-US" sz="1100" b="1" dirty="0" smtClean="0"/>
                        <a:t>LR</a:t>
                      </a:r>
                      <a:endParaRPr lang="en-US" sz="1100" b="1"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extLst>
                  <a:ext uri="{0D108BD9-81ED-4DB2-BD59-A6C34878D82A}">
                    <a16:rowId xmlns:a16="http://schemas.microsoft.com/office/drawing/2014/main" val="10001"/>
                  </a:ext>
                </a:extLst>
              </a:tr>
              <a:tr h="480549">
                <a:tc>
                  <a:txBody>
                    <a:bodyPr/>
                    <a:lstStyle/>
                    <a:p>
                      <a:r>
                        <a:rPr lang="en-US" sz="1100" dirty="0" smtClean="0"/>
                        <a:t>7</a:t>
                      </a:r>
                      <a:endParaRPr lang="id-ID" sz="1100" dirty="0"/>
                    </a:p>
                  </a:txBody>
                  <a:tcPr/>
                </a:tc>
                <a:tc>
                  <a:txBody>
                    <a:bodyPr/>
                    <a:lstStyle/>
                    <a:p>
                      <a:r>
                        <a:rPr lang="en-US" sz="1100" baseline="0" dirty="0" smtClean="0"/>
                        <a:t>RABU, 09-11-2022, JAM 18.30 WIB</a:t>
                      </a:r>
                      <a:endParaRPr lang="id-ID" sz="1100" dirty="0"/>
                    </a:p>
                  </a:txBody>
                  <a:tcPr/>
                </a:tc>
                <a:tc>
                  <a:txBody>
                    <a:bodyPr/>
                    <a:lstStyle/>
                    <a:p>
                      <a:pPr marL="228600" indent="-228600">
                        <a:buAutoNum type="arabicPeriod"/>
                      </a:pPr>
                      <a:r>
                        <a:rPr lang="en-US" sz="1100" dirty="0" smtClean="0">
                          <a:solidFill>
                            <a:schemeClr val="tx1"/>
                          </a:solidFill>
                        </a:rPr>
                        <a:t>JL EMBONG MALANG DPN SOGO SBY</a:t>
                      </a:r>
                    </a:p>
                    <a:p>
                      <a:pPr marL="0" indent="0">
                        <a:buNone/>
                      </a:pPr>
                      <a:endParaRPr lang="en-US" sz="1100" dirty="0" smtClean="0">
                        <a:solidFill>
                          <a:schemeClr val="tx1"/>
                        </a:solidFill>
                      </a:endParaRPr>
                    </a:p>
                    <a:p>
                      <a:pPr marL="0" indent="0">
                        <a:buNone/>
                      </a:pPr>
                      <a:r>
                        <a:rPr lang="en-US" sz="1100" dirty="0" smtClean="0">
                          <a:solidFill>
                            <a:schemeClr val="tx1"/>
                          </a:solidFill>
                        </a:rPr>
                        <a:t>KRONOLOGI:</a:t>
                      </a:r>
                      <a:r>
                        <a:rPr lang="en-US" sz="1100" baseline="0" dirty="0" smtClean="0">
                          <a:solidFill>
                            <a:schemeClr val="tx1"/>
                          </a:solidFill>
                        </a:rPr>
                        <a:t> R2 W-2940-NCD BERJALAN DARI ARAH SELATANKE UTARA TIDAK KONSENTRASI SEHINGGA TERJADI LAKA LANTAS DENGAN PENYEBRANG JALAN DARI ARAH BARAT E TIMUR</a:t>
                      </a:r>
                      <a:endParaRPr lang="id-ID" sz="1100" dirty="0" smtClean="0">
                        <a:solidFill>
                          <a:schemeClr val="tx1"/>
                        </a:solidFill>
                      </a:endParaRPr>
                    </a:p>
                    <a:p>
                      <a:pPr marL="0" indent="0">
                        <a:buNone/>
                      </a:pPr>
                      <a:endParaRPr lang="en-US" sz="1100" dirty="0" smtClean="0">
                        <a:solidFill>
                          <a:schemeClr val="tx1"/>
                        </a:solidFill>
                      </a:endParaRPr>
                    </a:p>
                  </a:txBody>
                  <a:tcPr/>
                </a:tc>
                <a:tc>
                  <a:txBody>
                    <a:bodyPr/>
                    <a:lstStyle/>
                    <a:p>
                      <a:r>
                        <a:rPr lang="en-US" sz="1100" dirty="0" smtClean="0"/>
                        <a:t>R2 VS PEJALAN KAKI</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endParaRPr lang="en-US" sz="1100" dirty="0" smtClean="0">
                        <a:solidFill>
                          <a:schemeClr val="tx1"/>
                        </a:solidFill>
                      </a:endParaRPr>
                    </a:p>
                  </a:txBody>
                  <a:tcPr/>
                </a:tc>
                <a:tc>
                  <a:txBody>
                    <a:bodyPr/>
                    <a:lstStyle/>
                    <a:p>
                      <a:r>
                        <a:rPr lang="en-US" sz="1100" dirty="0" err="1" smtClean="0"/>
                        <a:t>Prioritas</a:t>
                      </a:r>
                      <a:r>
                        <a:rPr lang="en-US" sz="1100" baseline="0" dirty="0" smtClean="0"/>
                        <a:t> </a:t>
                      </a:r>
                      <a:r>
                        <a:rPr lang="en-US" sz="1100" baseline="0" dirty="0" err="1" smtClean="0"/>
                        <a:t>Pejalan</a:t>
                      </a:r>
                      <a:r>
                        <a:rPr lang="en-US" sz="1100" baseline="0" dirty="0" smtClean="0"/>
                        <a:t> Kaki</a:t>
                      </a:r>
                      <a:endParaRPr lang="en-US" sz="1100" dirty="0"/>
                    </a:p>
                  </a:txBody>
                  <a:tcPr/>
                </a:tc>
                <a:extLst>
                  <a:ext uri="{0D108BD9-81ED-4DB2-BD59-A6C34878D82A}">
                    <a16:rowId xmlns:a16="http://schemas.microsoft.com/office/drawing/2014/main" val="10002"/>
                  </a:ext>
                </a:extLst>
              </a:tr>
              <a:tr h="269609">
                <a:tc>
                  <a:txBody>
                    <a:bodyPr/>
                    <a:lstStyle/>
                    <a:p>
                      <a:endParaRPr lang="id-ID" sz="1100" dirty="0"/>
                    </a:p>
                  </a:txBody>
                  <a:tcPr/>
                </a:tc>
                <a:tc>
                  <a:txBody>
                    <a:bodyPr/>
                    <a:lstStyle/>
                    <a:p>
                      <a:endParaRPr lang="id-ID" sz="1100" dirty="0"/>
                    </a:p>
                  </a:txBody>
                  <a:tcPr/>
                </a:tc>
                <a:tc>
                  <a:txBody>
                    <a:bodyPr/>
                    <a:lstStyle/>
                    <a:p>
                      <a:endParaRPr lang="id-ID" sz="1100" dirty="0">
                        <a:solidFill>
                          <a:schemeClr val="tx1"/>
                        </a:solidFill>
                      </a:endParaRPr>
                    </a:p>
                  </a:txBody>
                  <a:tcPr/>
                </a:tc>
                <a:tc>
                  <a:txBody>
                    <a:bodyPr/>
                    <a:lstStyle/>
                    <a:p>
                      <a:endParaRPr lang="id-ID" sz="1100" dirty="0"/>
                    </a:p>
                  </a:txBody>
                  <a:tcPr/>
                </a:tc>
                <a:tc>
                  <a:txBody>
                    <a:bodyPr/>
                    <a:lstStyle/>
                    <a:p>
                      <a:pPr algn="ctr"/>
                      <a:endParaRPr lang="id-ID" sz="1100" dirty="0">
                        <a:solidFill>
                          <a:schemeClr val="tx1"/>
                        </a:solidFill>
                      </a:endParaRPr>
                    </a:p>
                  </a:txBody>
                  <a:tcPr/>
                </a:tc>
                <a:tc>
                  <a:txBody>
                    <a:bodyPr/>
                    <a:lstStyle/>
                    <a:p>
                      <a:pPr algn="ctr"/>
                      <a:endParaRPr lang="id-ID" sz="1100" dirty="0">
                        <a:solidFill>
                          <a:schemeClr val="tx1"/>
                        </a:solidFill>
                      </a:endParaRPr>
                    </a:p>
                  </a:txBody>
                  <a:tcPr/>
                </a:tc>
                <a:tc>
                  <a:txBody>
                    <a:bodyPr/>
                    <a:lstStyle/>
                    <a:p>
                      <a:pPr algn="ctr"/>
                      <a:endParaRPr lang="id-ID" sz="1100" dirty="0">
                        <a:solidFill>
                          <a:schemeClr val="tx1"/>
                        </a:solidFill>
                      </a:endParaRPr>
                    </a:p>
                  </a:txBody>
                  <a:tcPr/>
                </a:tc>
                <a:tc>
                  <a:txBody>
                    <a:bodyPr/>
                    <a:lstStyle/>
                    <a:p>
                      <a:endParaRPr lang="en-US" sz="1100" dirty="0"/>
                    </a:p>
                  </a:txBody>
                  <a:tcPr/>
                </a:tc>
                <a:extLst>
                  <a:ext uri="{0D108BD9-81ED-4DB2-BD59-A6C34878D82A}">
                    <a16:rowId xmlns:a16="http://schemas.microsoft.com/office/drawing/2014/main" val="10003"/>
                  </a:ext>
                </a:extLst>
              </a:tr>
              <a:tr h="416191">
                <a:tc>
                  <a:txBody>
                    <a:bodyPr/>
                    <a:lstStyle/>
                    <a:p>
                      <a:r>
                        <a:rPr lang="en-US" sz="1100" dirty="0" smtClean="0"/>
                        <a:t>8</a:t>
                      </a:r>
                      <a:endParaRPr lang="id-ID" sz="1100" dirty="0"/>
                    </a:p>
                  </a:txBody>
                  <a:tcPr/>
                </a:tc>
                <a:tc>
                  <a:txBody>
                    <a:bodyPr/>
                    <a:lstStyle/>
                    <a:p>
                      <a:r>
                        <a:rPr lang="en-US" sz="1100" dirty="0" smtClean="0"/>
                        <a:t>KAMIS,</a:t>
                      </a:r>
                      <a:r>
                        <a:rPr lang="en-US" sz="1100" baseline="0" dirty="0" smtClean="0"/>
                        <a:t> 10</a:t>
                      </a:r>
                      <a:r>
                        <a:rPr lang="en-US" sz="1100" dirty="0" smtClean="0"/>
                        <a:t>-11-2022, JAM 15.45 WIB</a:t>
                      </a:r>
                      <a:endParaRPr lang="id-ID" sz="11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100" dirty="0" smtClean="0">
                          <a:solidFill>
                            <a:schemeClr val="tx1"/>
                          </a:solidFill>
                        </a:rPr>
                        <a:t>JL GAYUNGSARI TIMUR </a:t>
                      </a:r>
                      <a:r>
                        <a:rPr lang="en-US" sz="1100" baseline="0" dirty="0" smtClean="0">
                          <a:solidFill>
                            <a:schemeClr val="tx1"/>
                          </a:solidFill>
                        </a:rPr>
                        <a:t> DPN CAFÉ KOSONG SBY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rPr>
                        <a:t>KRONOLOGI: R2 L-6493-ABH BERJALAN DARI ARAH TIMUR KE BARAT TERJADI LAKA LANTAS DENGAN MOBIL L-1256-ACZ YANG BERJALAN SEARAH</a:t>
                      </a:r>
                      <a:endParaRPr lang="en-US" sz="11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R2 VS R4</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endParaRPr lang="en-US" sz="1100" dirty="0" smtClean="0">
                        <a:solidFill>
                          <a:schemeClr val="tx1"/>
                        </a:solidFill>
                      </a:endParaRPr>
                    </a:p>
                  </a:txBody>
                  <a:tcPr/>
                </a:tc>
                <a:tc>
                  <a:txBody>
                    <a:bodyPr/>
                    <a:lstStyle/>
                    <a:p>
                      <a:r>
                        <a:rPr lang="en-US" sz="1100" dirty="0" err="1" smtClean="0"/>
                        <a:t>Pindah</a:t>
                      </a:r>
                      <a:r>
                        <a:rPr lang="en-US" sz="1100" dirty="0" smtClean="0"/>
                        <a:t> </a:t>
                      </a:r>
                      <a:r>
                        <a:rPr lang="en-US" sz="1100" dirty="0" err="1" smtClean="0"/>
                        <a:t>lajur</a:t>
                      </a:r>
                      <a:endParaRPr lang="en-US" sz="1100" dirty="0"/>
                    </a:p>
                  </a:txBody>
                  <a:tcPr/>
                </a:tc>
                <a:extLst>
                  <a:ext uri="{0D108BD9-81ED-4DB2-BD59-A6C34878D82A}">
                    <a16:rowId xmlns:a16="http://schemas.microsoft.com/office/drawing/2014/main" val="10004"/>
                  </a:ext>
                </a:extLst>
              </a:tr>
              <a:tr h="290825">
                <a:tc>
                  <a:txBody>
                    <a:bodyPr/>
                    <a:lstStyle/>
                    <a:p>
                      <a:endParaRPr lang="id-ID" sz="1100" dirty="0"/>
                    </a:p>
                  </a:txBody>
                  <a:tcPr/>
                </a:tc>
                <a:tc>
                  <a:txBody>
                    <a:bodyPr/>
                    <a:lstStyle/>
                    <a:p>
                      <a:endParaRPr lang="id-ID" sz="1100" dirty="0"/>
                    </a:p>
                  </a:txBody>
                  <a:tcPr/>
                </a:tc>
                <a:tc>
                  <a:txBody>
                    <a:bodyPr/>
                    <a:lstStyle/>
                    <a:p>
                      <a:pPr marL="228600" indent="-228600">
                        <a:buAutoNum type="arabicPeriod"/>
                      </a:pPr>
                      <a:endParaRPr lang="en-US" sz="1100" dirty="0" smtClean="0">
                        <a:solidFill>
                          <a:schemeClr val="tx1"/>
                        </a:solidFill>
                      </a:endParaRPr>
                    </a:p>
                  </a:txBody>
                  <a:tcPr/>
                </a:tc>
                <a:tc>
                  <a:txBody>
                    <a:bodyPr/>
                    <a:lstStyle/>
                    <a:p>
                      <a:endParaRPr lang="en-US" sz="1100" dirty="0" smtClean="0"/>
                    </a:p>
                  </a:txBody>
                  <a:tcPr/>
                </a:tc>
                <a:tc>
                  <a:txBody>
                    <a:bodyPr/>
                    <a:lstStyle/>
                    <a:p>
                      <a:pPr algn="ctr"/>
                      <a:endParaRPr lang="id-ID" sz="1100" b="1" dirty="0">
                        <a:solidFill>
                          <a:srgbClr val="FF0000"/>
                        </a:solidFill>
                      </a:endParaRPr>
                    </a:p>
                  </a:txBody>
                  <a:tcPr/>
                </a:tc>
                <a:tc>
                  <a:txBody>
                    <a:bodyPr/>
                    <a:lstStyle/>
                    <a:p>
                      <a:pPr algn="ctr"/>
                      <a:endParaRPr lang="id-ID" sz="1100" dirty="0">
                        <a:solidFill>
                          <a:schemeClr val="tx1"/>
                        </a:solidFill>
                      </a:endParaRPr>
                    </a:p>
                  </a:txBody>
                  <a:tcPr/>
                </a:tc>
                <a:tc>
                  <a:txBody>
                    <a:bodyPr/>
                    <a:lstStyle/>
                    <a:p>
                      <a:pPr algn="ctr"/>
                      <a:endParaRPr lang="en-US" sz="1100" dirty="0" smtClean="0">
                        <a:solidFill>
                          <a:schemeClr val="tx1"/>
                        </a:solidFill>
                      </a:endParaRPr>
                    </a:p>
                  </a:txBody>
                  <a:tcPr/>
                </a:tc>
                <a:tc>
                  <a:txBody>
                    <a:bodyPr/>
                    <a:lstStyle/>
                    <a:p>
                      <a:endParaRPr lang="en-US" sz="1100" dirty="0"/>
                    </a:p>
                  </a:txBody>
                  <a:tcPr/>
                </a:tc>
                <a:extLst>
                  <a:ext uri="{0D108BD9-81ED-4DB2-BD59-A6C34878D82A}">
                    <a16:rowId xmlns:a16="http://schemas.microsoft.com/office/drawing/2014/main" val="10005"/>
                  </a:ext>
                </a:extLst>
              </a:tr>
              <a:tr h="403084">
                <a:tc>
                  <a:txBody>
                    <a:bodyPr/>
                    <a:lstStyle/>
                    <a:p>
                      <a:r>
                        <a:rPr lang="en-US" sz="1100" dirty="0" smtClean="0"/>
                        <a:t>9</a:t>
                      </a:r>
                      <a:endParaRPr lang="id-ID" sz="1100" dirty="0"/>
                    </a:p>
                  </a:txBody>
                  <a:tcPr/>
                </a:tc>
                <a:tc>
                  <a:txBody>
                    <a:bodyPr/>
                    <a:lstStyle/>
                    <a:p>
                      <a:r>
                        <a:rPr lang="en-US" sz="1100" dirty="0" smtClean="0"/>
                        <a:t>JUM’AT, 11-11-2022, JAM 12.30 WIB</a:t>
                      </a:r>
                      <a:endParaRPr lang="id-ID" sz="1100" dirty="0"/>
                    </a:p>
                  </a:txBody>
                  <a:tcPr/>
                </a:tc>
                <a:tc>
                  <a:txBody>
                    <a:bodyPr/>
                    <a:lstStyle/>
                    <a:p>
                      <a:pPr marL="228600" indent="-228600">
                        <a:buAutoNum type="arabicPeriod"/>
                      </a:pPr>
                      <a:r>
                        <a:rPr lang="en-US" sz="1100" baseline="0" dirty="0" smtClean="0">
                          <a:solidFill>
                            <a:schemeClr val="tx1"/>
                          </a:solidFill>
                        </a:rPr>
                        <a:t>JL  MASTRIP WARU GUNUNG DPN NO 99 SBY</a:t>
                      </a:r>
                    </a:p>
                    <a:p>
                      <a:pPr marL="0" indent="0">
                        <a:buNone/>
                      </a:pPr>
                      <a:endParaRPr lang="en-US" sz="1100" baseline="0" dirty="0" smtClean="0">
                        <a:solidFill>
                          <a:schemeClr val="tx1"/>
                        </a:solidFill>
                      </a:endParaRPr>
                    </a:p>
                    <a:p>
                      <a:pPr marL="0" indent="0">
                        <a:buNone/>
                      </a:pPr>
                      <a:r>
                        <a:rPr lang="en-US" sz="1100" baseline="0" dirty="0" smtClean="0">
                          <a:solidFill>
                            <a:schemeClr val="tx1"/>
                          </a:solidFill>
                        </a:rPr>
                        <a:t>KRONOLOGI: R2 L-5331-KY BERJALAN DARI ARAH UTARA KE SELATAN SAAT MENYALIP KURANG HATI –HATI SEHINGGA TERJADI LAKA LANTAS DENGAN TRAILER B-9704-QJ YANG BERJALAN SEARAH</a:t>
                      </a:r>
                      <a:endParaRPr lang="en-US" sz="1100" baseline="0" dirty="0" smtClean="0">
                        <a:solidFill>
                          <a:schemeClr val="tx1"/>
                        </a:solidFill>
                      </a:endParaRPr>
                    </a:p>
                  </a:txBody>
                  <a:tcPr/>
                </a:tc>
                <a:tc>
                  <a:txBody>
                    <a:bodyPr/>
                    <a:lstStyle/>
                    <a:p>
                      <a:r>
                        <a:rPr lang="en-US" sz="1100" dirty="0" smtClean="0"/>
                        <a:t>R2 VS TRAILER</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endParaRPr lang="en-US" sz="11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smtClean="0"/>
                        <a:t>Mendahului</a:t>
                      </a:r>
                      <a:r>
                        <a:rPr lang="en-US" sz="1100" baseline="0" dirty="0" smtClean="0"/>
                        <a:t> </a:t>
                      </a:r>
                      <a:r>
                        <a:rPr lang="en-US" sz="1100" baseline="0" dirty="0" err="1" smtClean="0"/>
                        <a:t>tidak</a:t>
                      </a:r>
                      <a:r>
                        <a:rPr lang="en-US" sz="1100" baseline="0" dirty="0" smtClean="0"/>
                        <a:t> </a:t>
                      </a:r>
                      <a:r>
                        <a:rPr lang="en-US" sz="1100" baseline="0" dirty="0" err="1" smtClean="0"/>
                        <a:t>punya</a:t>
                      </a:r>
                      <a:r>
                        <a:rPr lang="en-US" sz="1100" baseline="0" dirty="0" smtClean="0"/>
                        <a:t> </a:t>
                      </a:r>
                      <a:r>
                        <a:rPr lang="en-US" sz="1100" baseline="0" dirty="0" err="1" smtClean="0"/>
                        <a:t>ruang</a:t>
                      </a:r>
                      <a:r>
                        <a:rPr lang="en-US" sz="1100" baseline="0" dirty="0" smtClean="0"/>
                        <a:t> </a:t>
                      </a:r>
                      <a:r>
                        <a:rPr lang="en-US" sz="1100" baseline="0" dirty="0" err="1" smtClean="0"/>
                        <a:t>gerak</a:t>
                      </a:r>
                      <a:r>
                        <a:rPr lang="en-US" sz="1100" baseline="0" dirty="0" smtClean="0"/>
                        <a:t> yang </a:t>
                      </a:r>
                      <a:r>
                        <a:rPr lang="en-US" sz="1100" baseline="0" dirty="0" err="1" smtClean="0"/>
                        <a:t>cukup</a:t>
                      </a:r>
                      <a:endParaRPr lang="en-US" sz="1100" dirty="0" smtClean="0"/>
                    </a:p>
                    <a:p>
                      <a:endParaRPr lang="en-US" sz="1100" dirty="0" smtClean="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5828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845" y="76200"/>
            <a:ext cx="9220200" cy="369332"/>
          </a:xfrm>
          <a:prstGeom prst="rect">
            <a:avLst/>
          </a:prstGeom>
        </p:spPr>
        <p:txBody>
          <a:bodyPr wrap="square">
            <a:spAutoFit/>
          </a:bodyPr>
          <a:lstStyle/>
          <a:p>
            <a:pPr algn="ctr" fontAlgn="auto">
              <a:spcBef>
                <a:spcPts val="0"/>
              </a:spcBef>
              <a:spcAft>
                <a:spcPts val="0"/>
              </a:spcAft>
              <a:defRPr/>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TABULASI DATA LAKA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KORBAN MENINGGAL DUNIA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BULAN NOVEMBER 2022</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209399576"/>
              </p:ext>
            </p:extLst>
          </p:nvPr>
        </p:nvGraphicFramePr>
        <p:xfrm>
          <a:off x="228600" y="533400"/>
          <a:ext cx="9448801" cy="5089132"/>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990601">
                  <a:extLst>
                    <a:ext uri="{9D8B030D-6E8A-4147-A177-3AD203B41FA5}">
                      <a16:colId xmlns:a16="http://schemas.microsoft.com/office/drawing/2014/main" val="20007"/>
                    </a:ext>
                  </a:extLst>
                </a:gridCol>
              </a:tblGrid>
              <a:tr h="434372">
                <a:tc rowSpan="2">
                  <a:txBody>
                    <a:bodyPr/>
                    <a:lstStyle/>
                    <a:p>
                      <a:pPr algn="ctr"/>
                      <a:endParaRPr lang="en-US" sz="1100" dirty="0" smtClean="0"/>
                    </a:p>
                    <a:p>
                      <a:pPr algn="ctr"/>
                      <a:r>
                        <a:rPr lang="en-US" sz="1100" dirty="0" smtClean="0"/>
                        <a:t>NO</a:t>
                      </a:r>
                      <a:endParaRPr lang="en-US" sz="1100" dirty="0"/>
                    </a:p>
                  </a:txBody>
                  <a:tcPr/>
                </a:tc>
                <a:tc rowSpan="2">
                  <a:txBody>
                    <a:bodyPr/>
                    <a:lstStyle/>
                    <a:p>
                      <a:pPr algn="ctr"/>
                      <a:endParaRPr lang="en-US" sz="1100" dirty="0" smtClean="0"/>
                    </a:p>
                    <a:p>
                      <a:pPr algn="ctr"/>
                      <a:r>
                        <a:rPr lang="en-US" sz="1100" dirty="0" smtClean="0"/>
                        <a:t>HARI TGL/JAM</a:t>
                      </a:r>
                      <a:endParaRPr lang="en-US" sz="1100" dirty="0"/>
                    </a:p>
                  </a:txBody>
                  <a:tcPr/>
                </a:tc>
                <a:tc rowSpan="2">
                  <a:txBody>
                    <a:bodyPr/>
                    <a:lstStyle/>
                    <a:p>
                      <a:pPr algn="ctr"/>
                      <a:endParaRPr lang="en-US" sz="1100" dirty="0" smtClean="0"/>
                    </a:p>
                    <a:p>
                      <a:pPr algn="ctr"/>
                      <a:r>
                        <a:rPr lang="en-US" sz="1100" dirty="0" smtClean="0"/>
                        <a:t>TKP</a:t>
                      </a:r>
                      <a:endParaRPr lang="en-US" sz="1100" dirty="0"/>
                    </a:p>
                  </a:txBody>
                  <a:tcPr/>
                </a:tc>
                <a:tc rowSpan="2">
                  <a:txBody>
                    <a:bodyPr/>
                    <a:lstStyle/>
                    <a:p>
                      <a:pPr algn="ctr"/>
                      <a:endParaRPr lang="en-US" sz="1100" dirty="0" smtClean="0"/>
                    </a:p>
                    <a:p>
                      <a:pPr algn="ctr"/>
                      <a:r>
                        <a:rPr lang="en-US" sz="1100" dirty="0" smtClean="0"/>
                        <a:t>RAN YG TERLIBAT</a:t>
                      </a:r>
                      <a:endParaRPr lang="en-US" sz="1100" dirty="0"/>
                    </a:p>
                  </a:txBody>
                  <a:tcPr/>
                </a:tc>
                <a:tc gridSpan="3">
                  <a:txBody>
                    <a:bodyPr/>
                    <a:lstStyle/>
                    <a:p>
                      <a:endParaRPr lang="en-US" sz="1100" dirty="0"/>
                    </a:p>
                  </a:txBody>
                  <a:tcPr/>
                </a:tc>
                <a:tc hMerge="1">
                  <a:txBody>
                    <a:bodyPr/>
                    <a:lstStyle/>
                    <a:p>
                      <a:pPr algn="ctr"/>
                      <a:endParaRPr lang="en-US" sz="1400" dirty="0"/>
                    </a:p>
                  </a:txBody>
                  <a:tcPr/>
                </a:tc>
                <a:tc hMerge="1">
                  <a:txBody>
                    <a:bodyPr/>
                    <a:lstStyle/>
                    <a:p>
                      <a:pPr algn="ctr"/>
                      <a:endParaRPr lang="en-US" sz="1400" dirty="0"/>
                    </a:p>
                  </a:txBody>
                  <a:tcPr/>
                </a:tc>
                <a:tc rowSpan="2">
                  <a:txBody>
                    <a:bodyPr/>
                    <a:lstStyle/>
                    <a:p>
                      <a:pPr algn="ctr"/>
                      <a:endParaRPr lang="en-US" sz="1100" dirty="0" smtClean="0"/>
                    </a:p>
                    <a:p>
                      <a:pPr algn="ctr"/>
                      <a:r>
                        <a:rPr lang="en-US" sz="1100" dirty="0" smtClean="0"/>
                        <a:t>KET</a:t>
                      </a:r>
                      <a:endParaRPr lang="en-US" sz="1100" dirty="0"/>
                    </a:p>
                  </a:txBody>
                  <a:tcPr/>
                </a:tc>
                <a:extLst>
                  <a:ext uri="{0D108BD9-81ED-4DB2-BD59-A6C34878D82A}">
                    <a16:rowId xmlns:a16="http://schemas.microsoft.com/office/drawing/2014/main" val="10000"/>
                  </a:ext>
                </a:extLst>
              </a:tr>
              <a:tr h="299566">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a:txBody>
                    <a:bodyPr/>
                    <a:lstStyle/>
                    <a:p>
                      <a:pPr algn="ctr"/>
                      <a:r>
                        <a:rPr lang="en-US" sz="1100" b="1" dirty="0" smtClean="0"/>
                        <a:t>MD</a:t>
                      </a:r>
                      <a:endParaRPr lang="en-US" sz="1100" b="1" dirty="0"/>
                    </a:p>
                  </a:txBody>
                  <a:tcPr>
                    <a:solidFill>
                      <a:schemeClr val="accent1">
                        <a:lumMod val="60000"/>
                        <a:lumOff val="40000"/>
                      </a:schemeClr>
                    </a:solidFill>
                  </a:tcPr>
                </a:tc>
                <a:tc>
                  <a:txBody>
                    <a:bodyPr/>
                    <a:lstStyle/>
                    <a:p>
                      <a:pPr algn="ctr"/>
                      <a:r>
                        <a:rPr lang="en-US" sz="1100" b="1" dirty="0" smtClean="0"/>
                        <a:t>LB</a:t>
                      </a:r>
                      <a:endParaRPr lang="en-US" sz="1100" b="1" dirty="0"/>
                    </a:p>
                  </a:txBody>
                  <a:tcPr>
                    <a:solidFill>
                      <a:schemeClr val="accent1">
                        <a:lumMod val="60000"/>
                        <a:lumOff val="40000"/>
                      </a:schemeClr>
                    </a:solidFill>
                  </a:tcPr>
                </a:tc>
                <a:tc>
                  <a:txBody>
                    <a:bodyPr/>
                    <a:lstStyle/>
                    <a:p>
                      <a:pPr algn="ctr"/>
                      <a:r>
                        <a:rPr lang="en-US" sz="1100" b="1" dirty="0" smtClean="0"/>
                        <a:t>LR</a:t>
                      </a:r>
                      <a:endParaRPr lang="en-US" sz="1100" b="1"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extLst>
                  <a:ext uri="{0D108BD9-81ED-4DB2-BD59-A6C34878D82A}">
                    <a16:rowId xmlns:a16="http://schemas.microsoft.com/office/drawing/2014/main" val="10001"/>
                  </a:ext>
                </a:extLst>
              </a:tr>
              <a:tr h="480549">
                <a:tc>
                  <a:txBody>
                    <a:bodyPr/>
                    <a:lstStyle/>
                    <a:p>
                      <a:r>
                        <a:rPr lang="en-US" sz="1100" dirty="0" smtClean="0"/>
                        <a:t>10</a:t>
                      </a:r>
                      <a:endParaRPr lang="id-ID" sz="1100" dirty="0"/>
                    </a:p>
                  </a:txBody>
                  <a:tcPr/>
                </a:tc>
                <a:tc>
                  <a:txBody>
                    <a:bodyPr/>
                    <a:lstStyle/>
                    <a:p>
                      <a:r>
                        <a:rPr lang="en-US" sz="1100" baseline="0" dirty="0" smtClean="0"/>
                        <a:t>RABU, 09-11-2022, JAM 14.10 WIB, DILAPORKAN SABTU, 12-11-2022, JAM 08.30 WIB</a:t>
                      </a:r>
                      <a:endParaRPr lang="id-ID" sz="1100" dirty="0"/>
                    </a:p>
                  </a:txBody>
                  <a:tcPr/>
                </a:tc>
                <a:tc>
                  <a:txBody>
                    <a:bodyPr/>
                    <a:lstStyle/>
                    <a:p>
                      <a:pPr marL="228600" indent="-228600">
                        <a:buAutoNum type="arabicPeriod"/>
                      </a:pPr>
                      <a:r>
                        <a:rPr lang="en-US" sz="1100" dirty="0" smtClean="0">
                          <a:solidFill>
                            <a:schemeClr val="tx1"/>
                          </a:solidFill>
                        </a:rPr>
                        <a:t>JL KERTAJAYA</a:t>
                      </a:r>
                      <a:r>
                        <a:rPr lang="en-US" sz="1100" baseline="0" dirty="0" smtClean="0">
                          <a:solidFill>
                            <a:schemeClr val="tx1"/>
                          </a:solidFill>
                        </a:rPr>
                        <a:t> DPN NO 79 </a:t>
                      </a:r>
                      <a:r>
                        <a:rPr lang="en-US" sz="1100" dirty="0" smtClean="0">
                          <a:solidFill>
                            <a:schemeClr val="tx1"/>
                          </a:solidFill>
                        </a:rPr>
                        <a:t>SBY</a:t>
                      </a:r>
                    </a:p>
                    <a:p>
                      <a:pPr marL="0" indent="0">
                        <a:buNone/>
                      </a:pPr>
                      <a:endParaRPr lang="en-US" sz="1100" dirty="0" smtClean="0">
                        <a:solidFill>
                          <a:schemeClr val="tx1"/>
                        </a:solidFill>
                      </a:endParaRPr>
                    </a:p>
                    <a:p>
                      <a:pPr marL="0" indent="0">
                        <a:buNone/>
                      </a:pPr>
                      <a:r>
                        <a:rPr lang="en-US" sz="1100" dirty="0" smtClean="0">
                          <a:solidFill>
                            <a:schemeClr val="tx1"/>
                          </a:solidFill>
                        </a:rPr>
                        <a:t>KRONOLOGI:</a:t>
                      </a:r>
                      <a:r>
                        <a:rPr lang="en-US" sz="1100" baseline="0" dirty="0" smtClean="0">
                          <a:solidFill>
                            <a:schemeClr val="tx1"/>
                          </a:solidFill>
                        </a:rPr>
                        <a:t> SPD ANGIN BERJALAN DARI ARAH UTARA KE SELATAN SAAT PUTAR BALIK KEMUDIAN PINDAH LAJUR KE KIRI SEHINGGA TERJADI LAKA LANTAS DENGAN R2 L-2245-T DARI ARAH BARAT KE TIMUR</a:t>
                      </a:r>
                      <a:endParaRPr lang="id-ID" sz="1100" dirty="0" smtClean="0">
                        <a:solidFill>
                          <a:schemeClr val="tx1"/>
                        </a:solidFill>
                      </a:endParaRPr>
                    </a:p>
                    <a:p>
                      <a:pPr marL="0" indent="0">
                        <a:buNone/>
                      </a:pPr>
                      <a:endParaRPr lang="en-US" sz="1100" dirty="0" smtClean="0">
                        <a:solidFill>
                          <a:schemeClr val="tx1"/>
                        </a:solidFill>
                      </a:endParaRPr>
                    </a:p>
                  </a:txBody>
                  <a:tcPr/>
                </a:tc>
                <a:tc>
                  <a:txBody>
                    <a:bodyPr/>
                    <a:lstStyle/>
                    <a:p>
                      <a:r>
                        <a:rPr lang="en-US" sz="1100" dirty="0" smtClean="0"/>
                        <a:t>SPD VS R2</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endParaRPr lang="en-US" sz="1100" dirty="0" smtClean="0">
                        <a:solidFill>
                          <a:schemeClr val="tx1"/>
                        </a:solidFill>
                      </a:endParaRPr>
                    </a:p>
                  </a:txBody>
                  <a:tcPr/>
                </a:tc>
                <a:tc>
                  <a:txBody>
                    <a:bodyPr/>
                    <a:lstStyle/>
                    <a:p>
                      <a:r>
                        <a:rPr lang="en-US" sz="1100" dirty="0" err="1" smtClean="0"/>
                        <a:t>Putar</a:t>
                      </a:r>
                      <a:r>
                        <a:rPr lang="en-US" sz="1100" dirty="0" smtClean="0"/>
                        <a:t> </a:t>
                      </a:r>
                      <a:r>
                        <a:rPr lang="en-US" sz="1100" dirty="0" err="1" smtClean="0"/>
                        <a:t>balik</a:t>
                      </a:r>
                      <a:r>
                        <a:rPr lang="en-US" sz="1100" dirty="0" smtClean="0"/>
                        <a:t> </a:t>
                      </a:r>
                      <a:r>
                        <a:rPr lang="en-US" sz="1100" dirty="0" err="1" smtClean="0"/>
                        <a:t>tidak</a:t>
                      </a:r>
                      <a:r>
                        <a:rPr lang="en-US" sz="1100" baseline="0" dirty="0" smtClean="0"/>
                        <a:t> </a:t>
                      </a:r>
                      <a:r>
                        <a:rPr lang="en-US" sz="1100" baseline="0" dirty="0" err="1" smtClean="0"/>
                        <a:t>mengamati</a:t>
                      </a:r>
                      <a:r>
                        <a:rPr lang="en-US" sz="1100" baseline="0" dirty="0" smtClean="0"/>
                        <a:t> </a:t>
                      </a:r>
                      <a:r>
                        <a:rPr lang="en-US" sz="1100" baseline="0" dirty="0" err="1" smtClean="0"/>
                        <a:t>situasi</a:t>
                      </a:r>
                      <a:endParaRPr lang="en-US" sz="1100" dirty="0"/>
                    </a:p>
                  </a:txBody>
                  <a:tcPr/>
                </a:tc>
                <a:extLst>
                  <a:ext uri="{0D108BD9-81ED-4DB2-BD59-A6C34878D82A}">
                    <a16:rowId xmlns:a16="http://schemas.microsoft.com/office/drawing/2014/main" val="10002"/>
                  </a:ext>
                </a:extLst>
              </a:tr>
              <a:tr h="269609">
                <a:tc>
                  <a:txBody>
                    <a:bodyPr/>
                    <a:lstStyle/>
                    <a:p>
                      <a:endParaRPr lang="id-ID" sz="1100" dirty="0"/>
                    </a:p>
                  </a:txBody>
                  <a:tcPr/>
                </a:tc>
                <a:tc>
                  <a:txBody>
                    <a:bodyPr/>
                    <a:lstStyle/>
                    <a:p>
                      <a:endParaRPr lang="id-ID" sz="1100" dirty="0"/>
                    </a:p>
                  </a:txBody>
                  <a:tcPr/>
                </a:tc>
                <a:tc>
                  <a:txBody>
                    <a:bodyPr/>
                    <a:lstStyle/>
                    <a:p>
                      <a:endParaRPr lang="id-ID" sz="1100" dirty="0">
                        <a:solidFill>
                          <a:schemeClr val="tx1"/>
                        </a:solidFill>
                      </a:endParaRPr>
                    </a:p>
                  </a:txBody>
                  <a:tcPr/>
                </a:tc>
                <a:tc>
                  <a:txBody>
                    <a:bodyPr/>
                    <a:lstStyle/>
                    <a:p>
                      <a:endParaRPr lang="id-ID" sz="1100" dirty="0"/>
                    </a:p>
                  </a:txBody>
                  <a:tcPr/>
                </a:tc>
                <a:tc>
                  <a:txBody>
                    <a:bodyPr/>
                    <a:lstStyle/>
                    <a:p>
                      <a:pPr algn="ctr"/>
                      <a:endParaRPr lang="id-ID" sz="1100" dirty="0">
                        <a:solidFill>
                          <a:schemeClr val="tx1"/>
                        </a:solidFill>
                      </a:endParaRPr>
                    </a:p>
                  </a:txBody>
                  <a:tcPr/>
                </a:tc>
                <a:tc>
                  <a:txBody>
                    <a:bodyPr/>
                    <a:lstStyle/>
                    <a:p>
                      <a:pPr algn="ctr"/>
                      <a:endParaRPr lang="id-ID" sz="1100" dirty="0">
                        <a:solidFill>
                          <a:schemeClr val="tx1"/>
                        </a:solidFill>
                      </a:endParaRPr>
                    </a:p>
                  </a:txBody>
                  <a:tcPr/>
                </a:tc>
                <a:tc>
                  <a:txBody>
                    <a:bodyPr/>
                    <a:lstStyle/>
                    <a:p>
                      <a:pPr algn="ctr"/>
                      <a:endParaRPr lang="id-ID" sz="1100" dirty="0">
                        <a:solidFill>
                          <a:schemeClr val="tx1"/>
                        </a:solidFill>
                      </a:endParaRPr>
                    </a:p>
                  </a:txBody>
                  <a:tcPr/>
                </a:tc>
                <a:tc>
                  <a:txBody>
                    <a:bodyPr/>
                    <a:lstStyle/>
                    <a:p>
                      <a:endParaRPr lang="en-US" sz="1100" dirty="0"/>
                    </a:p>
                  </a:txBody>
                  <a:tcPr/>
                </a:tc>
                <a:extLst>
                  <a:ext uri="{0D108BD9-81ED-4DB2-BD59-A6C34878D82A}">
                    <a16:rowId xmlns:a16="http://schemas.microsoft.com/office/drawing/2014/main" val="10003"/>
                  </a:ext>
                </a:extLst>
              </a:tr>
              <a:tr h="416191">
                <a:tc>
                  <a:txBody>
                    <a:bodyPr/>
                    <a:lstStyle/>
                    <a:p>
                      <a:r>
                        <a:rPr lang="en-US" sz="1100" dirty="0" smtClean="0"/>
                        <a:t>11</a:t>
                      </a:r>
                      <a:endParaRPr lang="id-ID" sz="1100" dirty="0"/>
                    </a:p>
                  </a:txBody>
                  <a:tcPr/>
                </a:tc>
                <a:tc>
                  <a:txBody>
                    <a:bodyPr/>
                    <a:lstStyle/>
                    <a:p>
                      <a:r>
                        <a:rPr lang="en-US" sz="1100" dirty="0" smtClean="0"/>
                        <a:t>SABTU,</a:t>
                      </a:r>
                      <a:r>
                        <a:rPr lang="en-US" sz="1100" baseline="0" dirty="0" smtClean="0"/>
                        <a:t> 12-11-2022</a:t>
                      </a:r>
                      <a:r>
                        <a:rPr lang="en-US" sz="1100" dirty="0" smtClean="0"/>
                        <a:t>, JAM 08.24 WIB</a:t>
                      </a:r>
                      <a:endParaRPr lang="id-ID" sz="11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100" dirty="0" smtClean="0">
                          <a:solidFill>
                            <a:schemeClr val="tx1"/>
                          </a:solidFill>
                        </a:rPr>
                        <a:t>JL MASTRIP WARU GUNUNG DPN NO 41 </a:t>
                      </a:r>
                      <a:r>
                        <a:rPr lang="en-US" sz="1100" baseline="0" dirty="0" smtClean="0">
                          <a:solidFill>
                            <a:schemeClr val="tx1"/>
                          </a:solidFill>
                        </a:rPr>
                        <a:t>SBY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rPr>
                        <a:t>KRONOLOGI: R2 L-3417-TR BERJALAN DARI ARAH TIMUR KE BARAT TIDAK KONSENTRASI SEHINGGA TERJADI LAKA LANTAS DENGAN PENYEBRANG JALAN DARI ARAH SELATAN KE UTARA</a:t>
                      </a:r>
                      <a:endParaRPr lang="en-US" sz="11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R2 VS PEJALAN KAKI</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1</a:t>
                      </a:r>
                      <a:endParaRPr lang="en-US" sz="1100" dirty="0" smtClean="0">
                        <a:solidFill>
                          <a:schemeClr val="tx1"/>
                        </a:solidFill>
                      </a:endParaRPr>
                    </a:p>
                  </a:txBody>
                  <a:tcPr/>
                </a:tc>
                <a:tc>
                  <a:txBody>
                    <a:bodyPr/>
                    <a:lstStyle/>
                    <a:p>
                      <a:r>
                        <a:rPr lang="en-US" sz="1100" dirty="0" err="1" smtClean="0"/>
                        <a:t>Prioritas</a:t>
                      </a:r>
                      <a:r>
                        <a:rPr lang="en-US" sz="1100" baseline="0" dirty="0" smtClean="0"/>
                        <a:t> </a:t>
                      </a:r>
                      <a:r>
                        <a:rPr lang="en-US" sz="1100" baseline="0" dirty="0" err="1" smtClean="0"/>
                        <a:t>pejalan</a:t>
                      </a:r>
                      <a:r>
                        <a:rPr lang="en-US" sz="1100" baseline="0" dirty="0" smtClean="0"/>
                        <a:t> kaki</a:t>
                      </a:r>
                      <a:endParaRPr lang="en-US" sz="1100" dirty="0"/>
                    </a:p>
                  </a:txBody>
                  <a:tcPr/>
                </a:tc>
                <a:extLst>
                  <a:ext uri="{0D108BD9-81ED-4DB2-BD59-A6C34878D82A}">
                    <a16:rowId xmlns:a16="http://schemas.microsoft.com/office/drawing/2014/main" val="10004"/>
                  </a:ext>
                </a:extLst>
              </a:tr>
              <a:tr h="290825">
                <a:tc>
                  <a:txBody>
                    <a:bodyPr/>
                    <a:lstStyle/>
                    <a:p>
                      <a:endParaRPr lang="id-ID" sz="1100" dirty="0"/>
                    </a:p>
                  </a:txBody>
                  <a:tcPr/>
                </a:tc>
                <a:tc>
                  <a:txBody>
                    <a:bodyPr/>
                    <a:lstStyle/>
                    <a:p>
                      <a:endParaRPr lang="id-ID" sz="1100" dirty="0"/>
                    </a:p>
                  </a:txBody>
                  <a:tcPr/>
                </a:tc>
                <a:tc>
                  <a:txBody>
                    <a:bodyPr/>
                    <a:lstStyle/>
                    <a:p>
                      <a:pPr marL="228600" indent="-228600">
                        <a:buAutoNum type="arabicPeriod"/>
                      </a:pPr>
                      <a:endParaRPr lang="en-US" sz="1100" dirty="0" smtClean="0">
                        <a:solidFill>
                          <a:schemeClr val="tx1"/>
                        </a:solidFill>
                      </a:endParaRPr>
                    </a:p>
                  </a:txBody>
                  <a:tcPr/>
                </a:tc>
                <a:tc>
                  <a:txBody>
                    <a:bodyPr/>
                    <a:lstStyle/>
                    <a:p>
                      <a:endParaRPr lang="en-US" sz="1100" dirty="0" smtClean="0"/>
                    </a:p>
                  </a:txBody>
                  <a:tcPr/>
                </a:tc>
                <a:tc>
                  <a:txBody>
                    <a:bodyPr/>
                    <a:lstStyle/>
                    <a:p>
                      <a:pPr algn="ctr"/>
                      <a:endParaRPr lang="id-ID" sz="1100" b="1" dirty="0">
                        <a:solidFill>
                          <a:srgbClr val="FF0000"/>
                        </a:solidFill>
                      </a:endParaRPr>
                    </a:p>
                  </a:txBody>
                  <a:tcPr/>
                </a:tc>
                <a:tc>
                  <a:txBody>
                    <a:bodyPr/>
                    <a:lstStyle/>
                    <a:p>
                      <a:pPr algn="ctr"/>
                      <a:endParaRPr lang="id-ID" sz="1100" dirty="0">
                        <a:solidFill>
                          <a:schemeClr val="tx1"/>
                        </a:solidFill>
                      </a:endParaRPr>
                    </a:p>
                  </a:txBody>
                  <a:tcPr/>
                </a:tc>
                <a:tc>
                  <a:txBody>
                    <a:bodyPr/>
                    <a:lstStyle/>
                    <a:p>
                      <a:pPr algn="ctr"/>
                      <a:endParaRPr lang="en-US" sz="1100" dirty="0" smtClean="0">
                        <a:solidFill>
                          <a:schemeClr val="tx1"/>
                        </a:solidFill>
                      </a:endParaRPr>
                    </a:p>
                  </a:txBody>
                  <a:tcPr/>
                </a:tc>
                <a:tc>
                  <a:txBody>
                    <a:bodyPr/>
                    <a:lstStyle/>
                    <a:p>
                      <a:endParaRPr lang="en-US" sz="1100" dirty="0"/>
                    </a:p>
                  </a:txBody>
                  <a:tcPr/>
                </a:tc>
                <a:extLst>
                  <a:ext uri="{0D108BD9-81ED-4DB2-BD59-A6C34878D82A}">
                    <a16:rowId xmlns:a16="http://schemas.microsoft.com/office/drawing/2014/main" val="10005"/>
                  </a:ext>
                </a:extLst>
              </a:tr>
              <a:tr h="403084">
                <a:tc>
                  <a:txBody>
                    <a:bodyPr/>
                    <a:lstStyle/>
                    <a:p>
                      <a:r>
                        <a:rPr lang="en-US" sz="1100" dirty="0" smtClean="0"/>
                        <a:t>12</a:t>
                      </a:r>
                      <a:endParaRPr lang="id-ID" sz="1100" dirty="0"/>
                    </a:p>
                  </a:txBody>
                  <a:tcPr/>
                </a:tc>
                <a:tc>
                  <a:txBody>
                    <a:bodyPr/>
                    <a:lstStyle/>
                    <a:p>
                      <a:r>
                        <a:rPr lang="en-US" sz="1100" dirty="0" smtClean="0"/>
                        <a:t>SABTU,</a:t>
                      </a:r>
                      <a:r>
                        <a:rPr lang="en-US" sz="1100" baseline="0" dirty="0" smtClean="0"/>
                        <a:t> 12</a:t>
                      </a:r>
                      <a:r>
                        <a:rPr lang="en-US" sz="1100" dirty="0" smtClean="0"/>
                        <a:t>-11-2022, JAM 12.15 WIB</a:t>
                      </a:r>
                      <a:endParaRPr lang="id-ID" sz="1100" dirty="0"/>
                    </a:p>
                  </a:txBody>
                  <a:tcPr/>
                </a:tc>
                <a:tc>
                  <a:txBody>
                    <a:bodyPr/>
                    <a:lstStyle/>
                    <a:p>
                      <a:pPr marL="228600" indent="-228600">
                        <a:buAutoNum type="arabicPeriod"/>
                      </a:pPr>
                      <a:r>
                        <a:rPr lang="en-US" sz="1100" baseline="0" dirty="0" smtClean="0">
                          <a:solidFill>
                            <a:schemeClr val="tx1"/>
                          </a:solidFill>
                        </a:rPr>
                        <a:t>JL  PAKAL DEPAN KAFE PLATINUM NO 35 SBY</a:t>
                      </a:r>
                    </a:p>
                    <a:p>
                      <a:pPr marL="0" indent="0">
                        <a:buNone/>
                      </a:pPr>
                      <a:endParaRPr lang="en-US" sz="1100" baseline="0" dirty="0" smtClean="0">
                        <a:solidFill>
                          <a:schemeClr val="tx1"/>
                        </a:solidFill>
                      </a:endParaRPr>
                    </a:p>
                    <a:p>
                      <a:pPr marL="0" indent="0">
                        <a:buNone/>
                      </a:pPr>
                      <a:r>
                        <a:rPr lang="en-US" sz="1100" baseline="0" dirty="0" smtClean="0">
                          <a:solidFill>
                            <a:schemeClr val="tx1"/>
                          </a:solidFill>
                        </a:rPr>
                        <a:t>KRONOLOGI: R2 W-3625-ZV BERJALAN DARI ARAH TIMUR KR BARAT SAAT MENYALIP TIDAK MEMPUNYAI RUAG GERAK YANG CUKUP SEHINGGA JATUH KE KANAN DAN MASUK KE KOLONG TRACTOR HEAD L-9235-UH BERJALAN DARI ARAH BARAT KE TIMUR</a:t>
                      </a:r>
                      <a:endParaRPr lang="en-US" sz="1100" baseline="0" dirty="0" smtClean="0">
                        <a:solidFill>
                          <a:schemeClr val="tx1"/>
                        </a:solidFill>
                      </a:endParaRPr>
                    </a:p>
                  </a:txBody>
                  <a:tcPr/>
                </a:tc>
                <a:tc>
                  <a:txBody>
                    <a:bodyPr/>
                    <a:lstStyle/>
                    <a:p>
                      <a:r>
                        <a:rPr lang="en-US" sz="1100" dirty="0" smtClean="0"/>
                        <a:t>R2 VS TRACKTOR HEAD</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endParaRPr lang="en-US" sz="11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smtClean="0"/>
                        <a:t>Mendahului</a:t>
                      </a:r>
                      <a:r>
                        <a:rPr lang="en-US" sz="1100" baseline="0" dirty="0" smtClean="0"/>
                        <a:t> </a:t>
                      </a:r>
                      <a:r>
                        <a:rPr lang="en-US" sz="1100" baseline="0" dirty="0" err="1" smtClean="0"/>
                        <a:t>tidak</a:t>
                      </a:r>
                      <a:r>
                        <a:rPr lang="en-US" sz="1100" baseline="0" dirty="0" smtClean="0"/>
                        <a:t> </a:t>
                      </a:r>
                      <a:r>
                        <a:rPr lang="en-US" sz="1100" baseline="0" dirty="0" err="1" smtClean="0"/>
                        <a:t>punya</a:t>
                      </a:r>
                      <a:r>
                        <a:rPr lang="en-US" sz="1100" baseline="0" dirty="0" smtClean="0"/>
                        <a:t> </a:t>
                      </a:r>
                      <a:r>
                        <a:rPr lang="en-US" sz="1100" baseline="0" dirty="0" err="1" smtClean="0"/>
                        <a:t>ruang</a:t>
                      </a:r>
                      <a:r>
                        <a:rPr lang="en-US" sz="1100" baseline="0" dirty="0" smtClean="0"/>
                        <a:t> </a:t>
                      </a:r>
                      <a:r>
                        <a:rPr lang="en-US" sz="1100" baseline="0" dirty="0" err="1" smtClean="0"/>
                        <a:t>gerak</a:t>
                      </a:r>
                      <a:r>
                        <a:rPr lang="en-US" sz="1100" baseline="0" dirty="0" smtClean="0"/>
                        <a:t> yang </a:t>
                      </a:r>
                      <a:r>
                        <a:rPr lang="en-US" sz="1100" baseline="0" dirty="0" err="1" smtClean="0"/>
                        <a:t>cukup</a:t>
                      </a:r>
                      <a:endParaRPr lang="en-US" sz="1100" dirty="0" smtClean="0"/>
                    </a:p>
                    <a:p>
                      <a:endParaRPr lang="en-US" sz="1100" dirty="0" smtClean="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72612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845" y="76200"/>
            <a:ext cx="9220200" cy="369332"/>
          </a:xfrm>
          <a:prstGeom prst="rect">
            <a:avLst/>
          </a:prstGeom>
        </p:spPr>
        <p:txBody>
          <a:bodyPr wrap="square">
            <a:spAutoFit/>
          </a:bodyPr>
          <a:lstStyle/>
          <a:p>
            <a:pPr algn="ctr" fontAlgn="auto">
              <a:spcBef>
                <a:spcPts val="0"/>
              </a:spcBef>
              <a:spcAft>
                <a:spcPts val="0"/>
              </a:spcAft>
              <a:defRPr/>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TABULASI DATA LAKA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KORBAN MENINGGAL DUNIA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BULAN NOVEMBER 2022</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3480329759"/>
              </p:ext>
            </p:extLst>
          </p:nvPr>
        </p:nvGraphicFramePr>
        <p:xfrm>
          <a:off x="228600" y="533400"/>
          <a:ext cx="9448801" cy="4586212"/>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990601">
                  <a:extLst>
                    <a:ext uri="{9D8B030D-6E8A-4147-A177-3AD203B41FA5}">
                      <a16:colId xmlns:a16="http://schemas.microsoft.com/office/drawing/2014/main" val="20007"/>
                    </a:ext>
                  </a:extLst>
                </a:gridCol>
              </a:tblGrid>
              <a:tr h="434372">
                <a:tc rowSpan="2">
                  <a:txBody>
                    <a:bodyPr/>
                    <a:lstStyle/>
                    <a:p>
                      <a:pPr algn="ctr"/>
                      <a:endParaRPr lang="en-US" sz="1100" dirty="0" smtClean="0"/>
                    </a:p>
                    <a:p>
                      <a:pPr algn="ctr"/>
                      <a:r>
                        <a:rPr lang="en-US" sz="1100" dirty="0" smtClean="0"/>
                        <a:t>NO</a:t>
                      </a:r>
                      <a:endParaRPr lang="en-US" sz="1100" dirty="0"/>
                    </a:p>
                  </a:txBody>
                  <a:tcPr/>
                </a:tc>
                <a:tc rowSpan="2">
                  <a:txBody>
                    <a:bodyPr/>
                    <a:lstStyle/>
                    <a:p>
                      <a:pPr algn="ctr"/>
                      <a:endParaRPr lang="en-US" sz="1100" dirty="0" smtClean="0"/>
                    </a:p>
                    <a:p>
                      <a:pPr algn="ctr"/>
                      <a:r>
                        <a:rPr lang="en-US" sz="1100" dirty="0" smtClean="0"/>
                        <a:t>HARI TGL/JAM</a:t>
                      </a:r>
                      <a:endParaRPr lang="en-US" sz="1100" dirty="0"/>
                    </a:p>
                  </a:txBody>
                  <a:tcPr/>
                </a:tc>
                <a:tc rowSpan="2">
                  <a:txBody>
                    <a:bodyPr/>
                    <a:lstStyle/>
                    <a:p>
                      <a:pPr algn="ctr"/>
                      <a:endParaRPr lang="en-US" sz="1100" dirty="0" smtClean="0"/>
                    </a:p>
                    <a:p>
                      <a:pPr algn="ctr"/>
                      <a:r>
                        <a:rPr lang="en-US" sz="1100" dirty="0" smtClean="0"/>
                        <a:t>TKP</a:t>
                      </a:r>
                      <a:endParaRPr lang="en-US" sz="1100" dirty="0"/>
                    </a:p>
                  </a:txBody>
                  <a:tcPr/>
                </a:tc>
                <a:tc rowSpan="2">
                  <a:txBody>
                    <a:bodyPr/>
                    <a:lstStyle/>
                    <a:p>
                      <a:pPr algn="ctr"/>
                      <a:endParaRPr lang="en-US" sz="1100" dirty="0" smtClean="0"/>
                    </a:p>
                    <a:p>
                      <a:pPr algn="ctr"/>
                      <a:r>
                        <a:rPr lang="en-US" sz="1100" dirty="0" smtClean="0"/>
                        <a:t>RAN YG TERLIBAT</a:t>
                      </a:r>
                      <a:endParaRPr lang="en-US" sz="1100" dirty="0"/>
                    </a:p>
                  </a:txBody>
                  <a:tcPr/>
                </a:tc>
                <a:tc gridSpan="3">
                  <a:txBody>
                    <a:bodyPr/>
                    <a:lstStyle/>
                    <a:p>
                      <a:endParaRPr lang="en-US" sz="1100" dirty="0"/>
                    </a:p>
                  </a:txBody>
                  <a:tcPr/>
                </a:tc>
                <a:tc hMerge="1">
                  <a:txBody>
                    <a:bodyPr/>
                    <a:lstStyle/>
                    <a:p>
                      <a:pPr algn="ctr"/>
                      <a:endParaRPr lang="en-US" sz="1400" dirty="0"/>
                    </a:p>
                  </a:txBody>
                  <a:tcPr/>
                </a:tc>
                <a:tc hMerge="1">
                  <a:txBody>
                    <a:bodyPr/>
                    <a:lstStyle/>
                    <a:p>
                      <a:pPr algn="ctr"/>
                      <a:endParaRPr lang="en-US" sz="1400" dirty="0"/>
                    </a:p>
                  </a:txBody>
                  <a:tcPr/>
                </a:tc>
                <a:tc rowSpan="2">
                  <a:txBody>
                    <a:bodyPr/>
                    <a:lstStyle/>
                    <a:p>
                      <a:pPr algn="ctr"/>
                      <a:endParaRPr lang="en-US" sz="1100" dirty="0" smtClean="0"/>
                    </a:p>
                    <a:p>
                      <a:pPr algn="ctr"/>
                      <a:r>
                        <a:rPr lang="en-US" sz="1100" dirty="0" smtClean="0"/>
                        <a:t>KET</a:t>
                      </a:r>
                      <a:endParaRPr lang="en-US" sz="1100" dirty="0"/>
                    </a:p>
                  </a:txBody>
                  <a:tcPr/>
                </a:tc>
                <a:extLst>
                  <a:ext uri="{0D108BD9-81ED-4DB2-BD59-A6C34878D82A}">
                    <a16:rowId xmlns:a16="http://schemas.microsoft.com/office/drawing/2014/main" val="10000"/>
                  </a:ext>
                </a:extLst>
              </a:tr>
              <a:tr h="299566">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a:txBody>
                    <a:bodyPr/>
                    <a:lstStyle/>
                    <a:p>
                      <a:pPr algn="ctr"/>
                      <a:r>
                        <a:rPr lang="en-US" sz="1100" b="1" dirty="0" smtClean="0"/>
                        <a:t>MD</a:t>
                      </a:r>
                      <a:endParaRPr lang="en-US" sz="1100" b="1" dirty="0"/>
                    </a:p>
                  </a:txBody>
                  <a:tcPr>
                    <a:solidFill>
                      <a:schemeClr val="accent1">
                        <a:lumMod val="60000"/>
                        <a:lumOff val="40000"/>
                      </a:schemeClr>
                    </a:solidFill>
                  </a:tcPr>
                </a:tc>
                <a:tc>
                  <a:txBody>
                    <a:bodyPr/>
                    <a:lstStyle/>
                    <a:p>
                      <a:pPr algn="ctr"/>
                      <a:r>
                        <a:rPr lang="en-US" sz="1100" b="1" dirty="0" smtClean="0"/>
                        <a:t>LB</a:t>
                      </a:r>
                      <a:endParaRPr lang="en-US" sz="1100" b="1" dirty="0"/>
                    </a:p>
                  </a:txBody>
                  <a:tcPr>
                    <a:solidFill>
                      <a:schemeClr val="accent1">
                        <a:lumMod val="60000"/>
                        <a:lumOff val="40000"/>
                      </a:schemeClr>
                    </a:solidFill>
                  </a:tcPr>
                </a:tc>
                <a:tc>
                  <a:txBody>
                    <a:bodyPr/>
                    <a:lstStyle/>
                    <a:p>
                      <a:pPr algn="ctr"/>
                      <a:r>
                        <a:rPr lang="en-US" sz="1100" b="1" dirty="0" smtClean="0"/>
                        <a:t>LR</a:t>
                      </a:r>
                      <a:endParaRPr lang="en-US" sz="1100" b="1"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extLst>
                  <a:ext uri="{0D108BD9-81ED-4DB2-BD59-A6C34878D82A}">
                    <a16:rowId xmlns:a16="http://schemas.microsoft.com/office/drawing/2014/main" val="10001"/>
                  </a:ext>
                </a:extLst>
              </a:tr>
              <a:tr h="480549">
                <a:tc>
                  <a:txBody>
                    <a:bodyPr/>
                    <a:lstStyle/>
                    <a:p>
                      <a:r>
                        <a:rPr lang="en-US" sz="1100" dirty="0" smtClean="0"/>
                        <a:t>13</a:t>
                      </a:r>
                      <a:endParaRPr lang="id-ID" sz="1100" dirty="0"/>
                    </a:p>
                  </a:txBody>
                  <a:tcPr/>
                </a:tc>
                <a:tc>
                  <a:txBody>
                    <a:bodyPr/>
                    <a:lstStyle/>
                    <a:p>
                      <a:r>
                        <a:rPr lang="en-US" sz="1100" dirty="0" smtClean="0"/>
                        <a:t>SENIN,</a:t>
                      </a:r>
                      <a:r>
                        <a:rPr lang="en-US" sz="1100" baseline="0" dirty="0" smtClean="0"/>
                        <a:t> 14</a:t>
                      </a:r>
                      <a:r>
                        <a:rPr lang="en-US" sz="1100" dirty="0" smtClean="0"/>
                        <a:t>-11-2022, JAM 13.30 WIB</a:t>
                      </a:r>
                      <a:endParaRPr lang="id-ID" sz="1100" dirty="0"/>
                    </a:p>
                  </a:txBody>
                  <a:tcPr/>
                </a:tc>
                <a:tc>
                  <a:txBody>
                    <a:bodyPr/>
                    <a:lstStyle/>
                    <a:p>
                      <a:pPr marL="228600" indent="-228600">
                        <a:buAutoNum type="arabicPeriod"/>
                      </a:pPr>
                      <a:r>
                        <a:rPr lang="en-US" sz="1100" baseline="0" dirty="0" smtClean="0">
                          <a:solidFill>
                            <a:schemeClr val="tx1"/>
                          </a:solidFill>
                        </a:rPr>
                        <a:t>JL  SUKOMANUNGGAL DEPAN WARKOP BIRU SBY</a:t>
                      </a:r>
                    </a:p>
                    <a:p>
                      <a:pPr marL="0" indent="0">
                        <a:buNone/>
                      </a:pPr>
                      <a:endParaRPr lang="en-US" sz="1100" baseline="0" dirty="0" smtClean="0">
                        <a:solidFill>
                          <a:schemeClr val="tx1"/>
                        </a:solidFill>
                      </a:endParaRPr>
                    </a:p>
                    <a:p>
                      <a:pPr marL="0" indent="0">
                        <a:buNone/>
                      </a:pPr>
                      <a:r>
                        <a:rPr lang="en-US" sz="1100" baseline="0" dirty="0" smtClean="0">
                          <a:solidFill>
                            <a:schemeClr val="tx1"/>
                          </a:solidFill>
                        </a:rPr>
                        <a:t>KRONOLOGI: R2 L-4624-AAV BERJALAN DARI ARAH TIMUR KE BARAT TIDAK KONSENTRASI SEHINGGA TERJADI LAKA LANTAS DENGAN PEYEBRANG JALAN DARI ARAU UTARA KE SELATAN</a:t>
                      </a:r>
                    </a:p>
                  </a:txBody>
                  <a:tcPr/>
                </a:tc>
                <a:tc>
                  <a:txBody>
                    <a:bodyPr/>
                    <a:lstStyle/>
                    <a:p>
                      <a:r>
                        <a:rPr lang="en-US" sz="1100" dirty="0" smtClean="0"/>
                        <a:t>R2 VS PEJALAN</a:t>
                      </a:r>
                      <a:r>
                        <a:rPr lang="en-US" sz="1100" baseline="0" dirty="0" smtClean="0"/>
                        <a:t> KAKI</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p>
                  </a:txBody>
                  <a:tcPr/>
                </a:tc>
                <a:tc>
                  <a:txBody>
                    <a:bodyPr/>
                    <a:lstStyle/>
                    <a:p>
                      <a:r>
                        <a:rPr lang="en-US" sz="1100" dirty="0" err="1" smtClean="0"/>
                        <a:t>Prioritas</a:t>
                      </a:r>
                      <a:r>
                        <a:rPr lang="en-US" sz="1100" baseline="0" dirty="0" smtClean="0"/>
                        <a:t> </a:t>
                      </a:r>
                      <a:r>
                        <a:rPr lang="en-US" sz="1100" baseline="0" dirty="0" err="1" smtClean="0"/>
                        <a:t>pejalan</a:t>
                      </a:r>
                      <a:r>
                        <a:rPr lang="en-US" sz="1100" baseline="0" dirty="0" smtClean="0"/>
                        <a:t> kaki</a:t>
                      </a:r>
                      <a:endParaRPr lang="en-US" sz="1100" dirty="0" smtClean="0"/>
                    </a:p>
                  </a:txBody>
                  <a:tcPr/>
                </a:tc>
                <a:extLst>
                  <a:ext uri="{0D108BD9-81ED-4DB2-BD59-A6C34878D82A}">
                    <a16:rowId xmlns:a16="http://schemas.microsoft.com/office/drawing/2014/main" val="10002"/>
                  </a:ext>
                </a:extLst>
              </a:tr>
              <a:tr h="269609">
                <a:tc>
                  <a:txBody>
                    <a:bodyPr/>
                    <a:lstStyle/>
                    <a:p>
                      <a:endParaRPr lang="id-ID" sz="1100" dirty="0"/>
                    </a:p>
                  </a:txBody>
                  <a:tcPr/>
                </a:tc>
                <a:tc>
                  <a:txBody>
                    <a:bodyPr/>
                    <a:lstStyle/>
                    <a:p>
                      <a:endParaRPr lang="id-ID" sz="1100" dirty="0"/>
                    </a:p>
                  </a:txBody>
                  <a:tcPr/>
                </a:tc>
                <a:tc>
                  <a:txBody>
                    <a:bodyPr/>
                    <a:lstStyle/>
                    <a:p>
                      <a:endParaRPr lang="id-ID" sz="1100" dirty="0">
                        <a:solidFill>
                          <a:schemeClr val="tx1"/>
                        </a:solidFill>
                      </a:endParaRPr>
                    </a:p>
                  </a:txBody>
                  <a:tcPr/>
                </a:tc>
                <a:tc>
                  <a:txBody>
                    <a:bodyPr/>
                    <a:lstStyle/>
                    <a:p>
                      <a:endParaRPr lang="id-ID" sz="1100" dirty="0"/>
                    </a:p>
                  </a:txBody>
                  <a:tcPr/>
                </a:tc>
                <a:tc>
                  <a:txBody>
                    <a:bodyPr/>
                    <a:lstStyle/>
                    <a:p>
                      <a:pPr algn="ctr"/>
                      <a:endParaRPr lang="id-ID" sz="1100" dirty="0">
                        <a:solidFill>
                          <a:schemeClr val="tx1"/>
                        </a:solidFill>
                      </a:endParaRPr>
                    </a:p>
                  </a:txBody>
                  <a:tcPr/>
                </a:tc>
                <a:tc>
                  <a:txBody>
                    <a:bodyPr/>
                    <a:lstStyle/>
                    <a:p>
                      <a:pPr algn="ctr"/>
                      <a:endParaRPr lang="id-ID" sz="1100" dirty="0">
                        <a:solidFill>
                          <a:schemeClr val="tx1"/>
                        </a:solidFill>
                      </a:endParaRPr>
                    </a:p>
                  </a:txBody>
                  <a:tcPr/>
                </a:tc>
                <a:tc>
                  <a:txBody>
                    <a:bodyPr/>
                    <a:lstStyle/>
                    <a:p>
                      <a:pPr algn="ctr"/>
                      <a:endParaRPr lang="id-ID" sz="1100" dirty="0">
                        <a:solidFill>
                          <a:schemeClr val="tx1"/>
                        </a:solidFill>
                      </a:endParaRPr>
                    </a:p>
                  </a:txBody>
                  <a:tcPr/>
                </a:tc>
                <a:tc>
                  <a:txBody>
                    <a:bodyPr/>
                    <a:lstStyle/>
                    <a:p>
                      <a:endParaRPr lang="en-US" sz="1100" dirty="0"/>
                    </a:p>
                  </a:txBody>
                  <a:tcPr/>
                </a:tc>
                <a:extLst>
                  <a:ext uri="{0D108BD9-81ED-4DB2-BD59-A6C34878D82A}">
                    <a16:rowId xmlns:a16="http://schemas.microsoft.com/office/drawing/2014/main" val="10003"/>
                  </a:ext>
                </a:extLst>
              </a:tr>
              <a:tr h="416191">
                <a:tc>
                  <a:txBody>
                    <a:bodyPr/>
                    <a:lstStyle/>
                    <a:p>
                      <a:r>
                        <a:rPr lang="en-US" sz="1100" dirty="0" smtClean="0"/>
                        <a:t>14</a:t>
                      </a:r>
                      <a:endParaRPr lang="id-ID" sz="1100" dirty="0"/>
                    </a:p>
                  </a:txBody>
                  <a:tcPr/>
                </a:tc>
                <a:tc>
                  <a:txBody>
                    <a:bodyPr/>
                    <a:lstStyle/>
                    <a:p>
                      <a:r>
                        <a:rPr lang="en-US" sz="1100" dirty="0" smtClean="0"/>
                        <a:t>KAMIS,</a:t>
                      </a:r>
                      <a:r>
                        <a:rPr lang="en-US" sz="1100" baseline="0" dirty="0" smtClean="0"/>
                        <a:t> 17-11-2022</a:t>
                      </a:r>
                      <a:r>
                        <a:rPr lang="en-US" sz="1100" dirty="0" smtClean="0"/>
                        <a:t>, JAM 12.47 WIB</a:t>
                      </a:r>
                      <a:endParaRPr lang="id-ID" sz="11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100" dirty="0" smtClean="0">
                          <a:solidFill>
                            <a:schemeClr val="tx1"/>
                          </a:solidFill>
                        </a:rPr>
                        <a:t>JL JAWAR DEPAN PAKAN TERNAK </a:t>
                      </a:r>
                      <a:r>
                        <a:rPr lang="en-US" sz="1100" baseline="0" dirty="0" smtClean="0">
                          <a:solidFill>
                            <a:schemeClr val="tx1"/>
                          </a:solidFill>
                        </a:rPr>
                        <a:t>SBY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rPr>
                        <a:t>KRONOLOGI: R4 PIKCUP W-8393-DO BERJALAN DARI ARAH SELATAN KE UTARA SAAT BELOK KE KANAN DAN TERJADI LAKA LANTAS DENGAN R2 W-5615-BG YANG BERJALAN DARI ARAH UTARA KE SELATAN</a:t>
                      </a:r>
                      <a:endParaRPr lang="en-US" sz="11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PICKUP VS R2</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endParaRPr lang="en-US" sz="1100" dirty="0" smtClean="0">
                        <a:solidFill>
                          <a:schemeClr val="tx1"/>
                        </a:solidFill>
                      </a:endParaRPr>
                    </a:p>
                  </a:txBody>
                  <a:tcPr/>
                </a:tc>
                <a:tc>
                  <a:txBody>
                    <a:bodyPr/>
                    <a:lstStyle/>
                    <a:p>
                      <a:r>
                        <a:rPr lang="en-US" sz="1100" dirty="0" err="1" smtClean="0"/>
                        <a:t>Belok</a:t>
                      </a:r>
                      <a:r>
                        <a:rPr lang="en-US" sz="1100" dirty="0" smtClean="0"/>
                        <a:t> </a:t>
                      </a:r>
                      <a:endParaRPr lang="en-US" sz="1100" dirty="0"/>
                    </a:p>
                  </a:txBody>
                  <a:tcPr/>
                </a:tc>
                <a:extLst>
                  <a:ext uri="{0D108BD9-81ED-4DB2-BD59-A6C34878D82A}">
                    <a16:rowId xmlns:a16="http://schemas.microsoft.com/office/drawing/2014/main" val="10004"/>
                  </a:ext>
                </a:extLst>
              </a:tr>
              <a:tr h="290825">
                <a:tc>
                  <a:txBody>
                    <a:bodyPr/>
                    <a:lstStyle/>
                    <a:p>
                      <a:endParaRPr lang="id-ID" sz="1100" dirty="0"/>
                    </a:p>
                  </a:txBody>
                  <a:tcPr/>
                </a:tc>
                <a:tc>
                  <a:txBody>
                    <a:bodyPr/>
                    <a:lstStyle/>
                    <a:p>
                      <a:endParaRPr lang="id-ID" sz="1100" dirty="0"/>
                    </a:p>
                  </a:txBody>
                  <a:tcPr/>
                </a:tc>
                <a:tc>
                  <a:txBody>
                    <a:bodyPr/>
                    <a:lstStyle/>
                    <a:p>
                      <a:pPr marL="228600" indent="-228600">
                        <a:buAutoNum type="arabicPeriod"/>
                      </a:pPr>
                      <a:endParaRPr lang="en-US" sz="1100" dirty="0" smtClean="0">
                        <a:solidFill>
                          <a:schemeClr val="tx1"/>
                        </a:solidFill>
                      </a:endParaRPr>
                    </a:p>
                  </a:txBody>
                  <a:tcPr/>
                </a:tc>
                <a:tc>
                  <a:txBody>
                    <a:bodyPr/>
                    <a:lstStyle/>
                    <a:p>
                      <a:endParaRPr lang="en-US" sz="1100" dirty="0" smtClean="0"/>
                    </a:p>
                  </a:txBody>
                  <a:tcPr/>
                </a:tc>
                <a:tc>
                  <a:txBody>
                    <a:bodyPr/>
                    <a:lstStyle/>
                    <a:p>
                      <a:pPr algn="ctr"/>
                      <a:endParaRPr lang="id-ID" sz="1100" b="1" dirty="0">
                        <a:solidFill>
                          <a:srgbClr val="FF0000"/>
                        </a:solidFill>
                      </a:endParaRPr>
                    </a:p>
                  </a:txBody>
                  <a:tcPr/>
                </a:tc>
                <a:tc>
                  <a:txBody>
                    <a:bodyPr/>
                    <a:lstStyle/>
                    <a:p>
                      <a:pPr algn="ctr"/>
                      <a:endParaRPr lang="id-ID" sz="1100" dirty="0">
                        <a:solidFill>
                          <a:schemeClr val="tx1"/>
                        </a:solidFill>
                      </a:endParaRPr>
                    </a:p>
                  </a:txBody>
                  <a:tcPr/>
                </a:tc>
                <a:tc>
                  <a:txBody>
                    <a:bodyPr/>
                    <a:lstStyle/>
                    <a:p>
                      <a:pPr algn="ctr"/>
                      <a:endParaRPr lang="en-US" sz="1100" dirty="0" smtClean="0">
                        <a:solidFill>
                          <a:schemeClr val="tx1"/>
                        </a:solidFill>
                      </a:endParaRPr>
                    </a:p>
                  </a:txBody>
                  <a:tcPr/>
                </a:tc>
                <a:tc>
                  <a:txBody>
                    <a:bodyPr/>
                    <a:lstStyle/>
                    <a:p>
                      <a:endParaRPr lang="en-US" sz="1100" dirty="0"/>
                    </a:p>
                  </a:txBody>
                  <a:tcPr/>
                </a:tc>
                <a:extLst>
                  <a:ext uri="{0D108BD9-81ED-4DB2-BD59-A6C34878D82A}">
                    <a16:rowId xmlns:a16="http://schemas.microsoft.com/office/drawing/2014/main" val="10005"/>
                  </a:ext>
                </a:extLst>
              </a:tr>
              <a:tr h="403084">
                <a:tc>
                  <a:txBody>
                    <a:bodyPr/>
                    <a:lstStyle/>
                    <a:p>
                      <a:r>
                        <a:rPr lang="en-US" sz="1100" dirty="0" smtClean="0"/>
                        <a:t>15</a:t>
                      </a:r>
                      <a:endParaRPr lang="id-ID" sz="1100" dirty="0"/>
                    </a:p>
                  </a:txBody>
                  <a:tcPr/>
                </a:tc>
                <a:tc>
                  <a:txBody>
                    <a:bodyPr/>
                    <a:lstStyle/>
                    <a:p>
                      <a:r>
                        <a:rPr lang="en-US" sz="1100" dirty="0" smtClean="0"/>
                        <a:t>SENIN,</a:t>
                      </a:r>
                      <a:r>
                        <a:rPr lang="en-US" sz="1100" baseline="0" dirty="0" smtClean="0"/>
                        <a:t> 21-11-2022, JAM 14.00 WIB</a:t>
                      </a:r>
                      <a:endParaRPr lang="id-ID" sz="1100" dirty="0"/>
                    </a:p>
                  </a:txBody>
                  <a:tcPr/>
                </a:tc>
                <a:tc>
                  <a:txBody>
                    <a:bodyPr/>
                    <a:lstStyle/>
                    <a:p>
                      <a:pPr marL="228600" indent="-228600">
                        <a:buAutoNum type="arabicPeriod"/>
                      </a:pPr>
                      <a:r>
                        <a:rPr lang="en-US" sz="1100" baseline="0" dirty="0" smtClean="0">
                          <a:solidFill>
                            <a:schemeClr val="tx1"/>
                          </a:solidFill>
                        </a:rPr>
                        <a:t>JL TAMBAK OSOWILANGUN DPN NO 136 SBY</a:t>
                      </a:r>
                    </a:p>
                    <a:p>
                      <a:pPr marL="0" indent="0">
                        <a:buNone/>
                      </a:pPr>
                      <a:endParaRPr lang="en-US" sz="1100" baseline="0" dirty="0" smtClean="0">
                        <a:solidFill>
                          <a:schemeClr val="tx1"/>
                        </a:solidFill>
                      </a:endParaRPr>
                    </a:p>
                    <a:p>
                      <a:pPr marL="0" indent="0">
                        <a:buNone/>
                      </a:pPr>
                      <a:r>
                        <a:rPr lang="en-US" sz="1100" baseline="0" dirty="0" smtClean="0">
                          <a:solidFill>
                            <a:schemeClr val="tx1"/>
                          </a:solidFill>
                        </a:rPr>
                        <a:t>KRONOLOGI : R2 L-6419-TN BERJALAN DARI ARAH BARAT KE TIMUR SAAT PINDAH LAJUR KE KIRI TERJADI LAKA LANTAS DENGAN TRUK BOX TIDAK DIKENALYANG BERJALAN SEARAH</a:t>
                      </a:r>
                      <a:endParaRPr lang="en-US" sz="1100" baseline="0" dirty="0" smtClean="0">
                        <a:solidFill>
                          <a:schemeClr val="tx1"/>
                        </a:solidFill>
                      </a:endParaRPr>
                    </a:p>
                  </a:txBody>
                  <a:tcPr/>
                </a:tc>
                <a:tc>
                  <a:txBody>
                    <a:bodyPr/>
                    <a:lstStyle/>
                    <a:p>
                      <a:r>
                        <a:rPr lang="en-US" sz="1100" dirty="0" smtClean="0"/>
                        <a:t>R2 VS TRUK BOX</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endParaRPr lang="en-US" sz="1100" dirty="0" smtClean="0">
                        <a:solidFill>
                          <a:schemeClr val="tx1"/>
                        </a:solidFill>
                      </a:endParaRPr>
                    </a:p>
                  </a:txBody>
                  <a:tcPr/>
                </a:tc>
                <a:tc>
                  <a:txBody>
                    <a:bodyPr/>
                    <a:lstStyle/>
                    <a:p>
                      <a:r>
                        <a:rPr lang="en-US" sz="1100" dirty="0" err="1" smtClean="0"/>
                        <a:t>Pindah</a:t>
                      </a:r>
                      <a:r>
                        <a:rPr lang="en-US" sz="1100" dirty="0" smtClean="0"/>
                        <a:t> </a:t>
                      </a:r>
                      <a:r>
                        <a:rPr lang="en-US" sz="1100" dirty="0" err="1" smtClean="0"/>
                        <a:t>lajur</a:t>
                      </a:r>
                      <a:endParaRPr lang="en-US" sz="1100" dirty="0" smtClean="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6562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845" y="76200"/>
            <a:ext cx="9220200" cy="369332"/>
          </a:xfrm>
          <a:prstGeom prst="rect">
            <a:avLst/>
          </a:prstGeom>
        </p:spPr>
        <p:txBody>
          <a:bodyPr wrap="square">
            <a:spAutoFit/>
          </a:bodyPr>
          <a:lstStyle/>
          <a:p>
            <a:pPr algn="ctr" fontAlgn="auto">
              <a:spcBef>
                <a:spcPts val="0"/>
              </a:spcBef>
              <a:spcAft>
                <a:spcPts val="0"/>
              </a:spcAft>
              <a:defRPr/>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TABULASI DATA LAKA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KORBAN MENINGGAL DUNIA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BULAN NOVEMBER 2022</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1950984864"/>
              </p:ext>
            </p:extLst>
          </p:nvPr>
        </p:nvGraphicFramePr>
        <p:xfrm>
          <a:off x="228600" y="533400"/>
          <a:ext cx="9448801" cy="5256772"/>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990601">
                  <a:extLst>
                    <a:ext uri="{9D8B030D-6E8A-4147-A177-3AD203B41FA5}">
                      <a16:colId xmlns:a16="http://schemas.microsoft.com/office/drawing/2014/main" val="20007"/>
                    </a:ext>
                  </a:extLst>
                </a:gridCol>
              </a:tblGrid>
              <a:tr h="434372">
                <a:tc rowSpan="2">
                  <a:txBody>
                    <a:bodyPr/>
                    <a:lstStyle/>
                    <a:p>
                      <a:pPr algn="ctr"/>
                      <a:endParaRPr lang="en-US" sz="1100" dirty="0" smtClean="0"/>
                    </a:p>
                    <a:p>
                      <a:pPr algn="ctr"/>
                      <a:r>
                        <a:rPr lang="en-US" sz="1100" dirty="0" smtClean="0"/>
                        <a:t>NO</a:t>
                      </a:r>
                      <a:endParaRPr lang="en-US" sz="1100" dirty="0"/>
                    </a:p>
                  </a:txBody>
                  <a:tcPr/>
                </a:tc>
                <a:tc rowSpan="2">
                  <a:txBody>
                    <a:bodyPr/>
                    <a:lstStyle/>
                    <a:p>
                      <a:pPr algn="ctr"/>
                      <a:endParaRPr lang="en-US" sz="1100" dirty="0" smtClean="0"/>
                    </a:p>
                    <a:p>
                      <a:pPr algn="ctr"/>
                      <a:r>
                        <a:rPr lang="en-US" sz="1100" dirty="0" smtClean="0"/>
                        <a:t>HARI TGL/JAM</a:t>
                      </a:r>
                      <a:endParaRPr lang="en-US" sz="1100" dirty="0"/>
                    </a:p>
                  </a:txBody>
                  <a:tcPr/>
                </a:tc>
                <a:tc rowSpan="2">
                  <a:txBody>
                    <a:bodyPr/>
                    <a:lstStyle/>
                    <a:p>
                      <a:pPr algn="ctr"/>
                      <a:endParaRPr lang="en-US" sz="1100" dirty="0" smtClean="0"/>
                    </a:p>
                    <a:p>
                      <a:pPr algn="ctr"/>
                      <a:r>
                        <a:rPr lang="en-US" sz="1100" dirty="0" smtClean="0"/>
                        <a:t>TKP</a:t>
                      </a:r>
                      <a:endParaRPr lang="en-US" sz="1100" dirty="0"/>
                    </a:p>
                  </a:txBody>
                  <a:tcPr/>
                </a:tc>
                <a:tc rowSpan="2">
                  <a:txBody>
                    <a:bodyPr/>
                    <a:lstStyle/>
                    <a:p>
                      <a:pPr algn="ctr"/>
                      <a:endParaRPr lang="en-US" sz="1100" dirty="0" smtClean="0"/>
                    </a:p>
                    <a:p>
                      <a:pPr algn="ctr"/>
                      <a:r>
                        <a:rPr lang="en-US" sz="1100" dirty="0" smtClean="0"/>
                        <a:t>RAN YG TERLIBAT</a:t>
                      </a:r>
                      <a:endParaRPr lang="en-US" sz="1100" dirty="0"/>
                    </a:p>
                  </a:txBody>
                  <a:tcPr/>
                </a:tc>
                <a:tc gridSpan="3">
                  <a:txBody>
                    <a:bodyPr/>
                    <a:lstStyle/>
                    <a:p>
                      <a:endParaRPr lang="en-US" sz="1100" dirty="0"/>
                    </a:p>
                  </a:txBody>
                  <a:tcPr/>
                </a:tc>
                <a:tc hMerge="1">
                  <a:txBody>
                    <a:bodyPr/>
                    <a:lstStyle/>
                    <a:p>
                      <a:pPr algn="ctr"/>
                      <a:endParaRPr lang="en-US" sz="1400" dirty="0"/>
                    </a:p>
                  </a:txBody>
                  <a:tcPr/>
                </a:tc>
                <a:tc hMerge="1">
                  <a:txBody>
                    <a:bodyPr/>
                    <a:lstStyle/>
                    <a:p>
                      <a:pPr algn="ctr"/>
                      <a:endParaRPr lang="en-US" sz="1400" dirty="0"/>
                    </a:p>
                  </a:txBody>
                  <a:tcPr/>
                </a:tc>
                <a:tc rowSpan="2">
                  <a:txBody>
                    <a:bodyPr/>
                    <a:lstStyle/>
                    <a:p>
                      <a:pPr algn="ctr"/>
                      <a:endParaRPr lang="en-US" sz="1100" dirty="0" smtClean="0"/>
                    </a:p>
                    <a:p>
                      <a:pPr algn="ctr"/>
                      <a:r>
                        <a:rPr lang="en-US" sz="1100" dirty="0" smtClean="0"/>
                        <a:t>KET</a:t>
                      </a:r>
                      <a:endParaRPr lang="en-US" sz="1100" dirty="0"/>
                    </a:p>
                  </a:txBody>
                  <a:tcPr/>
                </a:tc>
                <a:extLst>
                  <a:ext uri="{0D108BD9-81ED-4DB2-BD59-A6C34878D82A}">
                    <a16:rowId xmlns:a16="http://schemas.microsoft.com/office/drawing/2014/main" val="10000"/>
                  </a:ext>
                </a:extLst>
              </a:tr>
              <a:tr h="299566">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a:txBody>
                    <a:bodyPr/>
                    <a:lstStyle/>
                    <a:p>
                      <a:pPr algn="ctr"/>
                      <a:r>
                        <a:rPr lang="en-US" sz="1100" b="1" dirty="0" smtClean="0"/>
                        <a:t>MD</a:t>
                      </a:r>
                      <a:endParaRPr lang="en-US" sz="1100" b="1" dirty="0"/>
                    </a:p>
                  </a:txBody>
                  <a:tcPr>
                    <a:solidFill>
                      <a:schemeClr val="accent1">
                        <a:lumMod val="60000"/>
                        <a:lumOff val="40000"/>
                      </a:schemeClr>
                    </a:solidFill>
                  </a:tcPr>
                </a:tc>
                <a:tc>
                  <a:txBody>
                    <a:bodyPr/>
                    <a:lstStyle/>
                    <a:p>
                      <a:pPr algn="ctr"/>
                      <a:r>
                        <a:rPr lang="en-US" sz="1100" b="1" dirty="0" smtClean="0"/>
                        <a:t>LB</a:t>
                      </a:r>
                      <a:endParaRPr lang="en-US" sz="1100" b="1" dirty="0"/>
                    </a:p>
                  </a:txBody>
                  <a:tcPr>
                    <a:solidFill>
                      <a:schemeClr val="accent1">
                        <a:lumMod val="60000"/>
                        <a:lumOff val="40000"/>
                      </a:schemeClr>
                    </a:solidFill>
                  </a:tcPr>
                </a:tc>
                <a:tc>
                  <a:txBody>
                    <a:bodyPr/>
                    <a:lstStyle/>
                    <a:p>
                      <a:pPr algn="ctr"/>
                      <a:r>
                        <a:rPr lang="en-US" sz="1100" b="1" dirty="0" smtClean="0"/>
                        <a:t>LR</a:t>
                      </a:r>
                      <a:endParaRPr lang="en-US" sz="1100" b="1"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extLst>
                  <a:ext uri="{0D108BD9-81ED-4DB2-BD59-A6C34878D82A}">
                    <a16:rowId xmlns:a16="http://schemas.microsoft.com/office/drawing/2014/main" val="10001"/>
                  </a:ext>
                </a:extLst>
              </a:tr>
              <a:tr h="480549">
                <a:tc>
                  <a:txBody>
                    <a:bodyPr/>
                    <a:lstStyle/>
                    <a:p>
                      <a:r>
                        <a:rPr lang="en-US" sz="1100" dirty="0" smtClean="0"/>
                        <a:t>16</a:t>
                      </a:r>
                      <a:endParaRPr lang="id-ID" sz="1100" dirty="0"/>
                    </a:p>
                  </a:txBody>
                  <a:tcPr/>
                </a:tc>
                <a:tc>
                  <a:txBody>
                    <a:bodyPr/>
                    <a:lstStyle/>
                    <a:p>
                      <a:r>
                        <a:rPr lang="en-US" sz="1100" dirty="0" smtClean="0"/>
                        <a:t>SELASA,</a:t>
                      </a:r>
                      <a:r>
                        <a:rPr lang="en-US" sz="1100" baseline="0" dirty="0" smtClean="0"/>
                        <a:t> 22</a:t>
                      </a:r>
                      <a:r>
                        <a:rPr lang="en-US" sz="1100" dirty="0" smtClean="0"/>
                        <a:t>-11-2022</a:t>
                      </a:r>
                      <a:r>
                        <a:rPr lang="en-US" sz="1100" dirty="0" smtClean="0"/>
                        <a:t>, JAM </a:t>
                      </a:r>
                      <a:r>
                        <a:rPr lang="en-US" sz="1100" dirty="0" smtClean="0"/>
                        <a:t>09.00 </a:t>
                      </a:r>
                      <a:r>
                        <a:rPr lang="en-US" sz="1100" dirty="0" smtClean="0"/>
                        <a:t>WIB</a:t>
                      </a:r>
                      <a:endParaRPr lang="id-ID" sz="1100" dirty="0"/>
                    </a:p>
                  </a:txBody>
                  <a:tcPr/>
                </a:tc>
                <a:tc>
                  <a:txBody>
                    <a:bodyPr/>
                    <a:lstStyle/>
                    <a:p>
                      <a:pPr marL="228600" indent="-228600">
                        <a:buAutoNum type="arabicPeriod"/>
                      </a:pPr>
                      <a:r>
                        <a:rPr lang="en-US" sz="1100" baseline="0" dirty="0" smtClean="0">
                          <a:solidFill>
                            <a:schemeClr val="tx1"/>
                          </a:solidFill>
                        </a:rPr>
                        <a:t>JL  </a:t>
                      </a:r>
                      <a:r>
                        <a:rPr lang="en-US" sz="1100" baseline="0" dirty="0" smtClean="0">
                          <a:solidFill>
                            <a:schemeClr val="tx1"/>
                          </a:solidFill>
                        </a:rPr>
                        <a:t>NGINDEN INTAS SELATAN DPN GEREJA BETHANY SBY</a:t>
                      </a:r>
                      <a:endParaRPr lang="en-US" sz="1100" baseline="0" dirty="0" smtClean="0">
                        <a:solidFill>
                          <a:schemeClr val="tx1"/>
                        </a:solidFill>
                      </a:endParaRPr>
                    </a:p>
                    <a:p>
                      <a:pPr marL="0" indent="0">
                        <a:buNone/>
                      </a:pPr>
                      <a:endParaRPr lang="en-US" sz="1100" baseline="0" dirty="0" smtClean="0">
                        <a:solidFill>
                          <a:schemeClr val="tx1"/>
                        </a:solidFill>
                      </a:endParaRPr>
                    </a:p>
                    <a:p>
                      <a:pPr marL="0" indent="0">
                        <a:buNone/>
                      </a:pPr>
                      <a:r>
                        <a:rPr lang="en-US" sz="1100" baseline="0" dirty="0" smtClean="0">
                          <a:solidFill>
                            <a:schemeClr val="tx1"/>
                          </a:solidFill>
                        </a:rPr>
                        <a:t>KRONOLOGI: </a:t>
                      </a:r>
                      <a:r>
                        <a:rPr lang="en-US" sz="1100" baseline="0" dirty="0" smtClean="0">
                          <a:solidFill>
                            <a:schemeClr val="tx1"/>
                          </a:solidFill>
                        </a:rPr>
                        <a:t>R2 L-3282-BS BERJALAN DARI TIMUR KE BARAT SAAT PINDAH LAJUR TERJADI LAKA LANTAS DENGAN R4 TIDAK DIKENAL YANG BERJALAN SEARAH</a:t>
                      </a:r>
                      <a:endParaRPr lang="en-US" sz="1100" baseline="0" dirty="0" smtClean="0">
                        <a:solidFill>
                          <a:schemeClr val="tx1"/>
                        </a:solidFill>
                      </a:endParaRPr>
                    </a:p>
                  </a:txBody>
                  <a:tcPr/>
                </a:tc>
                <a:tc>
                  <a:txBody>
                    <a:bodyPr/>
                    <a:lstStyle/>
                    <a:p>
                      <a:r>
                        <a:rPr lang="en-US" sz="1100" dirty="0" smtClean="0"/>
                        <a:t>R2 VS R2</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p>
                  </a:txBody>
                  <a:tcPr/>
                </a:tc>
                <a:tc>
                  <a:txBody>
                    <a:bodyPr/>
                    <a:lstStyle/>
                    <a:p>
                      <a:r>
                        <a:rPr lang="en-US" sz="1100" dirty="0" err="1" smtClean="0"/>
                        <a:t>Pindah</a:t>
                      </a:r>
                      <a:r>
                        <a:rPr lang="en-US" sz="1100" baseline="0" dirty="0" smtClean="0"/>
                        <a:t> </a:t>
                      </a:r>
                      <a:r>
                        <a:rPr lang="en-US" sz="1100" baseline="0" dirty="0" err="1" smtClean="0"/>
                        <a:t>lajur</a:t>
                      </a:r>
                      <a:endParaRPr lang="en-US" sz="1100" dirty="0" smtClean="0"/>
                    </a:p>
                  </a:txBody>
                  <a:tcPr/>
                </a:tc>
                <a:extLst>
                  <a:ext uri="{0D108BD9-81ED-4DB2-BD59-A6C34878D82A}">
                    <a16:rowId xmlns:a16="http://schemas.microsoft.com/office/drawing/2014/main" val="10002"/>
                  </a:ext>
                </a:extLst>
              </a:tr>
              <a:tr h="269609">
                <a:tc>
                  <a:txBody>
                    <a:bodyPr/>
                    <a:lstStyle/>
                    <a:p>
                      <a:endParaRPr lang="id-ID" sz="1100" dirty="0"/>
                    </a:p>
                  </a:txBody>
                  <a:tcPr/>
                </a:tc>
                <a:tc>
                  <a:txBody>
                    <a:bodyPr/>
                    <a:lstStyle/>
                    <a:p>
                      <a:endParaRPr lang="id-ID" sz="1100" dirty="0"/>
                    </a:p>
                  </a:txBody>
                  <a:tcPr/>
                </a:tc>
                <a:tc>
                  <a:txBody>
                    <a:bodyPr/>
                    <a:lstStyle/>
                    <a:p>
                      <a:endParaRPr lang="id-ID" sz="1100" dirty="0">
                        <a:solidFill>
                          <a:schemeClr val="tx1"/>
                        </a:solidFill>
                      </a:endParaRPr>
                    </a:p>
                  </a:txBody>
                  <a:tcPr/>
                </a:tc>
                <a:tc>
                  <a:txBody>
                    <a:bodyPr/>
                    <a:lstStyle/>
                    <a:p>
                      <a:endParaRPr lang="id-ID" sz="1100" dirty="0"/>
                    </a:p>
                  </a:txBody>
                  <a:tcPr/>
                </a:tc>
                <a:tc>
                  <a:txBody>
                    <a:bodyPr/>
                    <a:lstStyle/>
                    <a:p>
                      <a:pPr algn="ctr"/>
                      <a:endParaRPr lang="id-ID" sz="1100" dirty="0">
                        <a:solidFill>
                          <a:schemeClr val="tx1"/>
                        </a:solidFill>
                      </a:endParaRPr>
                    </a:p>
                  </a:txBody>
                  <a:tcPr/>
                </a:tc>
                <a:tc>
                  <a:txBody>
                    <a:bodyPr/>
                    <a:lstStyle/>
                    <a:p>
                      <a:pPr algn="ctr"/>
                      <a:endParaRPr lang="id-ID" sz="1100" dirty="0">
                        <a:solidFill>
                          <a:schemeClr val="tx1"/>
                        </a:solidFill>
                      </a:endParaRPr>
                    </a:p>
                  </a:txBody>
                  <a:tcPr/>
                </a:tc>
                <a:tc>
                  <a:txBody>
                    <a:bodyPr/>
                    <a:lstStyle/>
                    <a:p>
                      <a:pPr algn="ctr"/>
                      <a:endParaRPr lang="id-ID" sz="1100" dirty="0">
                        <a:solidFill>
                          <a:schemeClr val="tx1"/>
                        </a:solidFill>
                      </a:endParaRPr>
                    </a:p>
                  </a:txBody>
                  <a:tcPr/>
                </a:tc>
                <a:tc>
                  <a:txBody>
                    <a:bodyPr/>
                    <a:lstStyle/>
                    <a:p>
                      <a:endParaRPr lang="en-US" sz="1100" dirty="0"/>
                    </a:p>
                  </a:txBody>
                  <a:tcPr/>
                </a:tc>
                <a:extLst>
                  <a:ext uri="{0D108BD9-81ED-4DB2-BD59-A6C34878D82A}">
                    <a16:rowId xmlns:a16="http://schemas.microsoft.com/office/drawing/2014/main" val="10003"/>
                  </a:ext>
                </a:extLst>
              </a:tr>
              <a:tr h="416191">
                <a:tc>
                  <a:txBody>
                    <a:bodyPr/>
                    <a:lstStyle/>
                    <a:p>
                      <a:r>
                        <a:rPr lang="en-US" sz="1100" dirty="0" smtClean="0"/>
                        <a:t>17</a:t>
                      </a:r>
                      <a:endParaRPr lang="id-ID" sz="1100" dirty="0"/>
                    </a:p>
                  </a:txBody>
                  <a:tcPr/>
                </a:tc>
                <a:tc>
                  <a:txBody>
                    <a:bodyPr/>
                    <a:lstStyle/>
                    <a:p>
                      <a:r>
                        <a:rPr lang="en-US" sz="1100" dirty="0" smtClean="0"/>
                        <a:t>RABU,</a:t>
                      </a:r>
                      <a:r>
                        <a:rPr lang="en-US" sz="1100" baseline="0" dirty="0" smtClean="0"/>
                        <a:t> 23</a:t>
                      </a:r>
                      <a:r>
                        <a:rPr lang="en-US" sz="1100" dirty="0" smtClean="0"/>
                        <a:t>-11-2022, JAM 17.00 WIB</a:t>
                      </a:r>
                      <a:endParaRPr lang="id-ID" sz="1100" dirty="0"/>
                    </a:p>
                  </a:txBody>
                  <a:tcPr/>
                </a:tc>
                <a:tc>
                  <a:txBody>
                    <a:bodyPr/>
                    <a:lstStyle/>
                    <a:p>
                      <a:pPr marL="228600" indent="-228600">
                        <a:buAutoNum type="arabicPeriod"/>
                      </a:pPr>
                      <a:r>
                        <a:rPr lang="en-US" sz="1100" baseline="0" dirty="0" smtClean="0">
                          <a:solidFill>
                            <a:schemeClr val="tx1"/>
                          </a:solidFill>
                        </a:rPr>
                        <a:t>JL  TANDES DEPAN GUDANG COCA COLA NO 5 SBY</a:t>
                      </a:r>
                    </a:p>
                    <a:p>
                      <a:pPr marL="0" indent="0">
                        <a:buNone/>
                      </a:pPr>
                      <a:endParaRPr lang="en-US" sz="1100" baseline="0" dirty="0" smtClean="0">
                        <a:solidFill>
                          <a:schemeClr val="tx1"/>
                        </a:solidFill>
                      </a:endParaRPr>
                    </a:p>
                    <a:p>
                      <a:pPr marL="0" indent="0">
                        <a:buNone/>
                      </a:pPr>
                      <a:r>
                        <a:rPr lang="en-US" sz="1100" baseline="0" dirty="0" smtClean="0">
                          <a:solidFill>
                            <a:schemeClr val="tx1"/>
                          </a:solidFill>
                        </a:rPr>
                        <a:t>KRONOLOGI: R2 L-6476-AAZ BERJALAN DARI ARAH BARAT KE TIMUR SAAT PINDAH LAJUR KE KANAN TERJADI LAKA LANTAS DENGAN TRUK SAMPAH L-8022-CP YANG BERJALAN SEARAH</a:t>
                      </a:r>
                    </a:p>
                  </a:txBody>
                  <a:tcPr/>
                </a:tc>
                <a:tc>
                  <a:txBody>
                    <a:bodyPr/>
                    <a:lstStyle/>
                    <a:p>
                      <a:r>
                        <a:rPr lang="en-US" sz="1100" dirty="0" smtClean="0"/>
                        <a:t>R2 VS TRUK SAMPAH</a:t>
                      </a:r>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p>
                  </a:txBody>
                  <a:tcPr/>
                </a:tc>
                <a:tc>
                  <a:txBody>
                    <a:bodyPr/>
                    <a:lstStyle/>
                    <a:p>
                      <a:r>
                        <a:rPr lang="en-US" sz="1100" dirty="0" err="1" smtClean="0"/>
                        <a:t>Pindah</a:t>
                      </a:r>
                      <a:r>
                        <a:rPr lang="en-US" sz="1100" baseline="0" dirty="0" smtClean="0"/>
                        <a:t> </a:t>
                      </a:r>
                      <a:r>
                        <a:rPr lang="en-US" sz="1100" baseline="0" dirty="0" err="1" smtClean="0"/>
                        <a:t>lajur</a:t>
                      </a:r>
                      <a:endParaRPr lang="en-US" sz="1100" dirty="0" smtClean="0"/>
                    </a:p>
                  </a:txBody>
                  <a:tcPr/>
                </a:tc>
                <a:extLst>
                  <a:ext uri="{0D108BD9-81ED-4DB2-BD59-A6C34878D82A}">
                    <a16:rowId xmlns:a16="http://schemas.microsoft.com/office/drawing/2014/main" val="10004"/>
                  </a:ext>
                </a:extLst>
              </a:tr>
              <a:tr h="290825">
                <a:tc>
                  <a:txBody>
                    <a:bodyPr/>
                    <a:lstStyle/>
                    <a:p>
                      <a:endParaRPr lang="id-ID" sz="1100" dirty="0"/>
                    </a:p>
                  </a:txBody>
                  <a:tcPr/>
                </a:tc>
                <a:tc>
                  <a:txBody>
                    <a:bodyPr/>
                    <a:lstStyle/>
                    <a:p>
                      <a:endParaRPr lang="id-ID" sz="1100" dirty="0"/>
                    </a:p>
                  </a:txBody>
                  <a:tcPr/>
                </a:tc>
                <a:tc>
                  <a:txBody>
                    <a:bodyPr/>
                    <a:lstStyle/>
                    <a:p>
                      <a:pPr marL="228600" indent="-228600">
                        <a:buAutoNum type="arabicPeriod"/>
                      </a:pPr>
                      <a:endParaRPr lang="en-US" sz="1100" dirty="0" smtClean="0">
                        <a:solidFill>
                          <a:schemeClr val="tx1"/>
                        </a:solidFill>
                      </a:endParaRPr>
                    </a:p>
                  </a:txBody>
                  <a:tcPr/>
                </a:tc>
                <a:tc>
                  <a:txBody>
                    <a:bodyPr/>
                    <a:lstStyle/>
                    <a:p>
                      <a:endParaRPr lang="en-US" sz="1100" dirty="0" smtClean="0"/>
                    </a:p>
                  </a:txBody>
                  <a:tcPr/>
                </a:tc>
                <a:tc>
                  <a:txBody>
                    <a:bodyPr/>
                    <a:lstStyle/>
                    <a:p>
                      <a:pPr algn="ctr"/>
                      <a:endParaRPr lang="id-ID" sz="1100" b="1" dirty="0">
                        <a:solidFill>
                          <a:srgbClr val="FF0000"/>
                        </a:solidFill>
                      </a:endParaRPr>
                    </a:p>
                  </a:txBody>
                  <a:tcPr/>
                </a:tc>
                <a:tc>
                  <a:txBody>
                    <a:bodyPr/>
                    <a:lstStyle/>
                    <a:p>
                      <a:pPr algn="ctr"/>
                      <a:endParaRPr lang="id-ID" sz="1100" dirty="0">
                        <a:solidFill>
                          <a:schemeClr val="tx1"/>
                        </a:solidFill>
                      </a:endParaRPr>
                    </a:p>
                  </a:txBody>
                  <a:tcPr/>
                </a:tc>
                <a:tc>
                  <a:txBody>
                    <a:bodyPr/>
                    <a:lstStyle/>
                    <a:p>
                      <a:pPr algn="ctr"/>
                      <a:endParaRPr lang="en-US" sz="1100" dirty="0" smtClean="0">
                        <a:solidFill>
                          <a:schemeClr val="tx1"/>
                        </a:solidFill>
                      </a:endParaRPr>
                    </a:p>
                  </a:txBody>
                  <a:tcPr/>
                </a:tc>
                <a:tc>
                  <a:txBody>
                    <a:bodyPr/>
                    <a:lstStyle/>
                    <a:p>
                      <a:endParaRPr lang="en-US" sz="1100" dirty="0"/>
                    </a:p>
                  </a:txBody>
                  <a:tcPr/>
                </a:tc>
                <a:extLst>
                  <a:ext uri="{0D108BD9-81ED-4DB2-BD59-A6C34878D82A}">
                    <a16:rowId xmlns:a16="http://schemas.microsoft.com/office/drawing/2014/main" val="10005"/>
                  </a:ext>
                </a:extLst>
              </a:tr>
              <a:tr h="403084">
                <a:tc>
                  <a:txBody>
                    <a:bodyPr/>
                    <a:lstStyle/>
                    <a:p>
                      <a:r>
                        <a:rPr lang="en-US" sz="1100" dirty="0" smtClean="0"/>
                        <a:t>18</a:t>
                      </a:r>
                      <a:endParaRPr lang="id-ID" sz="1100" dirty="0"/>
                    </a:p>
                  </a:txBody>
                  <a:tcPr/>
                </a:tc>
                <a:tc>
                  <a:txBody>
                    <a:bodyPr/>
                    <a:lstStyle/>
                    <a:p>
                      <a:r>
                        <a:rPr lang="en-US" sz="1100" dirty="0" smtClean="0"/>
                        <a:t>RABU,</a:t>
                      </a:r>
                      <a:r>
                        <a:rPr lang="en-US" sz="1100" baseline="0" dirty="0" smtClean="0"/>
                        <a:t> 23-11-2022, JAM 23.00 WIB</a:t>
                      </a:r>
                      <a:endParaRPr lang="id-ID" sz="1100" dirty="0"/>
                    </a:p>
                  </a:txBody>
                  <a:tcPr/>
                </a:tc>
                <a:tc>
                  <a:txBody>
                    <a:bodyPr/>
                    <a:lstStyle/>
                    <a:p>
                      <a:pPr marL="228600" indent="-228600">
                        <a:buAutoNum type="arabicPeriod"/>
                      </a:pPr>
                      <a:r>
                        <a:rPr lang="en-US" sz="1100" baseline="0" dirty="0" smtClean="0">
                          <a:solidFill>
                            <a:schemeClr val="tx1"/>
                          </a:solidFill>
                        </a:rPr>
                        <a:t>JL MANYAR KERTOARJO DPN RM LAYAS SBY</a:t>
                      </a:r>
                    </a:p>
                    <a:p>
                      <a:pPr marL="0" indent="0">
                        <a:buNone/>
                      </a:pPr>
                      <a:endParaRPr lang="en-US" sz="1100" baseline="0" dirty="0" smtClean="0">
                        <a:solidFill>
                          <a:schemeClr val="tx1"/>
                        </a:solidFill>
                      </a:endParaRPr>
                    </a:p>
                    <a:p>
                      <a:pPr marL="0" indent="0">
                        <a:buNone/>
                      </a:pPr>
                      <a:r>
                        <a:rPr lang="en-US" sz="1100" baseline="0" dirty="0" smtClean="0">
                          <a:solidFill>
                            <a:schemeClr val="tx1"/>
                          </a:solidFill>
                        </a:rPr>
                        <a:t>KRONOLOGI : R2 L-4460-TB BERJALAN DARI ARAH BARAT KE TIMUR PADA SAAT PINDAH LAJUR KE KANAN TERJADI LAKA LANTAS DENGAN R2 L-6198-AAT KEMUDIAN OLENG KE KANAN MENABRAK PICKUP L-9269-CC YANG BERJALAN SEARAH DIDEPANNYA</a:t>
                      </a:r>
                      <a:endParaRPr lang="en-US" sz="1100" baseline="0" dirty="0" smtClean="0">
                        <a:solidFill>
                          <a:schemeClr val="tx1"/>
                        </a:solidFill>
                      </a:endParaRPr>
                    </a:p>
                  </a:txBody>
                  <a:tcPr/>
                </a:tc>
                <a:tc>
                  <a:txBody>
                    <a:bodyPr/>
                    <a:lstStyle/>
                    <a:p>
                      <a:r>
                        <a:rPr lang="en-US" sz="1100" dirty="0" smtClean="0"/>
                        <a:t>R2 VS R2 VS PICKUP</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1</a:t>
                      </a:r>
                      <a:endParaRPr lang="en-US" sz="1100" dirty="0" smtClean="0">
                        <a:solidFill>
                          <a:schemeClr val="tx1"/>
                        </a:solidFill>
                      </a:endParaRPr>
                    </a:p>
                  </a:txBody>
                  <a:tcPr/>
                </a:tc>
                <a:tc>
                  <a:txBody>
                    <a:bodyPr/>
                    <a:lstStyle/>
                    <a:p>
                      <a:r>
                        <a:rPr lang="en-US" sz="1100" dirty="0" err="1" smtClean="0"/>
                        <a:t>Pindah</a:t>
                      </a:r>
                      <a:r>
                        <a:rPr lang="en-US" sz="1100" dirty="0" smtClean="0"/>
                        <a:t> </a:t>
                      </a:r>
                      <a:r>
                        <a:rPr lang="en-US" sz="1100" dirty="0" err="1" smtClean="0"/>
                        <a:t>lajur</a:t>
                      </a:r>
                      <a:endParaRPr lang="en-US" sz="1100" dirty="0" smtClean="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4420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845" y="76200"/>
            <a:ext cx="9220200" cy="369332"/>
          </a:xfrm>
          <a:prstGeom prst="rect">
            <a:avLst/>
          </a:prstGeom>
        </p:spPr>
        <p:txBody>
          <a:bodyPr wrap="square">
            <a:spAutoFit/>
          </a:bodyPr>
          <a:lstStyle/>
          <a:p>
            <a:pPr algn="ctr" fontAlgn="auto">
              <a:spcBef>
                <a:spcPts val="0"/>
              </a:spcBef>
              <a:spcAft>
                <a:spcPts val="0"/>
              </a:spcAft>
              <a:defRPr/>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TABULASI DATA LAKA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KORBAN MENINGGAL DUNIA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BULAN NOVEMBER 2022</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3747712363"/>
              </p:ext>
            </p:extLst>
          </p:nvPr>
        </p:nvGraphicFramePr>
        <p:xfrm>
          <a:off x="228600" y="533400"/>
          <a:ext cx="9448801" cy="3365747"/>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990601">
                  <a:extLst>
                    <a:ext uri="{9D8B030D-6E8A-4147-A177-3AD203B41FA5}">
                      <a16:colId xmlns:a16="http://schemas.microsoft.com/office/drawing/2014/main" val="20007"/>
                    </a:ext>
                  </a:extLst>
                </a:gridCol>
              </a:tblGrid>
              <a:tr h="434372">
                <a:tc rowSpan="2">
                  <a:txBody>
                    <a:bodyPr/>
                    <a:lstStyle/>
                    <a:p>
                      <a:pPr algn="ctr"/>
                      <a:endParaRPr lang="en-US" sz="1100" dirty="0" smtClean="0"/>
                    </a:p>
                    <a:p>
                      <a:pPr algn="ctr"/>
                      <a:r>
                        <a:rPr lang="en-US" sz="1100" dirty="0" smtClean="0"/>
                        <a:t>NO</a:t>
                      </a:r>
                      <a:endParaRPr lang="en-US" sz="1100" dirty="0"/>
                    </a:p>
                  </a:txBody>
                  <a:tcPr/>
                </a:tc>
                <a:tc rowSpan="2">
                  <a:txBody>
                    <a:bodyPr/>
                    <a:lstStyle/>
                    <a:p>
                      <a:pPr algn="ctr"/>
                      <a:endParaRPr lang="en-US" sz="1100" dirty="0" smtClean="0"/>
                    </a:p>
                    <a:p>
                      <a:pPr algn="ctr"/>
                      <a:r>
                        <a:rPr lang="en-US" sz="1100" dirty="0" smtClean="0"/>
                        <a:t>HARI TGL/JAM</a:t>
                      </a:r>
                      <a:endParaRPr lang="en-US" sz="1100" dirty="0"/>
                    </a:p>
                  </a:txBody>
                  <a:tcPr/>
                </a:tc>
                <a:tc rowSpan="2">
                  <a:txBody>
                    <a:bodyPr/>
                    <a:lstStyle/>
                    <a:p>
                      <a:pPr algn="ctr"/>
                      <a:endParaRPr lang="en-US" sz="1100" dirty="0" smtClean="0"/>
                    </a:p>
                    <a:p>
                      <a:pPr algn="ctr"/>
                      <a:r>
                        <a:rPr lang="en-US" sz="1100" dirty="0" smtClean="0"/>
                        <a:t>TKP</a:t>
                      </a:r>
                      <a:endParaRPr lang="en-US" sz="1100" dirty="0"/>
                    </a:p>
                  </a:txBody>
                  <a:tcPr/>
                </a:tc>
                <a:tc rowSpan="2">
                  <a:txBody>
                    <a:bodyPr/>
                    <a:lstStyle/>
                    <a:p>
                      <a:pPr algn="ctr"/>
                      <a:endParaRPr lang="en-US" sz="1100" dirty="0" smtClean="0"/>
                    </a:p>
                    <a:p>
                      <a:pPr algn="ctr"/>
                      <a:r>
                        <a:rPr lang="en-US" sz="1100" dirty="0" smtClean="0"/>
                        <a:t>RAN YG TERLIBAT</a:t>
                      </a:r>
                      <a:endParaRPr lang="en-US" sz="1100" dirty="0"/>
                    </a:p>
                  </a:txBody>
                  <a:tcPr/>
                </a:tc>
                <a:tc gridSpan="3">
                  <a:txBody>
                    <a:bodyPr/>
                    <a:lstStyle/>
                    <a:p>
                      <a:endParaRPr lang="en-US" sz="1100" dirty="0"/>
                    </a:p>
                  </a:txBody>
                  <a:tcPr/>
                </a:tc>
                <a:tc hMerge="1">
                  <a:txBody>
                    <a:bodyPr/>
                    <a:lstStyle/>
                    <a:p>
                      <a:pPr algn="ctr"/>
                      <a:endParaRPr lang="en-US" sz="1400" dirty="0"/>
                    </a:p>
                  </a:txBody>
                  <a:tcPr/>
                </a:tc>
                <a:tc hMerge="1">
                  <a:txBody>
                    <a:bodyPr/>
                    <a:lstStyle/>
                    <a:p>
                      <a:pPr algn="ctr"/>
                      <a:endParaRPr lang="en-US" sz="1400" dirty="0"/>
                    </a:p>
                  </a:txBody>
                  <a:tcPr/>
                </a:tc>
                <a:tc rowSpan="2">
                  <a:txBody>
                    <a:bodyPr/>
                    <a:lstStyle/>
                    <a:p>
                      <a:pPr algn="ctr"/>
                      <a:endParaRPr lang="en-US" sz="1100" dirty="0" smtClean="0"/>
                    </a:p>
                    <a:p>
                      <a:pPr algn="ctr"/>
                      <a:r>
                        <a:rPr lang="en-US" sz="1100" dirty="0" smtClean="0"/>
                        <a:t>KET</a:t>
                      </a:r>
                      <a:endParaRPr lang="en-US" sz="1100" dirty="0"/>
                    </a:p>
                  </a:txBody>
                  <a:tcPr/>
                </a:tc>
                <a:extLst>
                  <a:ext uri="{0D108BD9-81ED-4DB2-BD59-A6C34878D82A}">
                    <a16:rowId xmlns:a16="http://schemas.microsoft.com/office/drawing/2014/main" val="10000"/>
                  </a:ext>
                </a:extLst>
              </a:tr>
              <a:tr h="299566">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tc>
                  <a:txBody>
                    <a:bodyPr/>
                    <a:lstStyle/>
                    <a:p>
                      <a:pPr algn="ctr"/>
                      <a:r>
                        <a:rPr lang="en-US" sz="1100" b="1" dirty="0" smtClean="0"/>
                        <a:t>MD</a:t>
                      </a:r>
                      <a:endParaRPr lang="en-US" sz="1100" b="1" dirty="0"/>
                    </a:p>
                  </a:txBody>
                  <a:tcPr>
                    <a:solidFill>
                      <a:schemeClr val="accent1">
                        <a:lumMod val="60000"/>
                        <a:lumOff val="40000"/>
                      </a:schemeClr>
                    </a:solidFill>
                  </a:tcPr>
                </a:tc>
                <a:tc>
                  <a:txBody>
                    <a:bodyPr/>
                    <a:lstStyle/>
                    <a:p>
                      <a:pPr algn="ctr"/>
                      <a:r>
                        <a:rPr lang="en-US" sz="1100" b="1" dirty="0" smtClean="0"/>
                        <a:t>LB</a:t>
                      </a:r>
                      <a:endParaRPr lang="en-US" sz="1100" b="1" dirty="0"/>
                    </a:p>
                  </a:txBody>
                  <a:tcPr>
                    <a:solidFill>
                      <a:schemeClr val="accent1">
                        <a:lumMod val="60000"/>
                        <a:lumOff val="40000"/>
                      </a:schemeClr>
                    </a:solidFill>
                  </a:tcPr>
                </a:tc>
                <a:tc>
                  <a:txBody>
                    <a:bodyPr/>
                    <a:lstStyle/>
                    <a:p>
                      <a:pPr algn="ctr"/>
                      <a:r>
                        <a:rPr lang="en-US" sz="1100" b="1" dirty="0" smtClean="0"/>
                        <a:t>LR</a:t>
                      </a:r>
                      <a:endParaRPr lang="en-US" sz="1100" b="1" dirty="0"/>
                    </a:p>
                  </a:txBody>
                  <a:tcPr>
                    <a:solidFill>
                      <a:schemeClr val="accent1">
                        <a:lumMod val="60000"/>
                        <a:lumOff val="40000"/>
                      </a:schemeClr>
                    </a:solidFill>
                  </a:tcPr>
                </a:tc>
                <a:tc vMerge="1">
                  <a:txBody>
                    <a:bodyPr/>
                    <a:lstStyle/>
                    <a:p>
                      <a:pPr algn="ctr"/>
                      <a:endParaRPr lang="en-US" sz="1400" dirty="0"/>
                    </a:p>
                  </a:txBody>
                  <a:tcPr>
                    <a:solidFill>
                      <a:schemeClr val="accent1">
                        <a:lumMod val="60000"/>
                        <a:lumOff val="40000"/>
                      </a:schemeClr>
                    </a:solidFill>
                  </a:tcPr>
                </a:tc>
                <a:extLst>
                  <a:ext uri="{0D108BD9-81ED-4DB2-BD59-A6C34878D82A}">
                    <a16:rowId xmlns:a16="http://schemas.microsoft.com/office/drawing/2014/main" val="10001"/>
                  </a:ext>
                </a:extLst>
              </a:tr>
              <a:tr h="480549">
                <a:tc>
                  <a:txBody>
                    <a:bodyPr/>
                    <a:lstStyle/>
                    <a:p>
                      <a:r>
                        <a:rPr lang="en-US" sz="1100" dirty="0" smtClean="0"/>
                        <a:t>19</a:t>
                      </a:r>
                      <a:endParaRPr lang="id-ID" sz="1100" dirty="0"/>
                    </a:p>
                  </a:txBody>
                  <a:tcPr/>
                </a:tc>
                <a:tc>
                  <a:txBody>
                    <a:bodyPr/>
                    <a:lstStyle/>
                    <a:p>
                      <a:r>
                        <a:rPr lang="en-US" sz="1100" dirty="0" smtClean="0"/>
                        <a:t>KAMIS,</a:t>
                      </a:r>
                      <a:r>
                        <a:rPr lang="en-US" sz="1100" baseline="0" dirty="0" smtClean="0"/>
                        <a:t> 24</a:t>
                      </a:r>
                      <a:r>
                        <a:rPr lang="en-US" sz="1100" dirty="0" smtClean="0"/>
                        <a:t>-11-2022</a:t>
                      </a:r>
                      <a:r>
                        <a:rPr lang="en-US" sz="1100" dirty="0" smtClean="0"/>
                        <a:t>, JAM </a:t>
                      </a:r>
                      <a:r>
                        <a:rPr lang="en-US" sz="1100" dirty="0" smtClean="0"/>
                        <a:t>14.48 </a:t>
                      </a:r>
                      <a:r>
                        <a:rPr lang="en-US" sz="1100" dirty="0" smtClean="0"/>
                        <a:t>WIB</a:t>
                      </a:r>
                      <a:endParaRPr lang="id-ID" sz="1100" dirty="0"/>
                    </a:p>
                  </a:txBody>
                  <a:tcPr/>
                </a:tc>
                <a:tc>
                  <a:txBody>
                    <a:bodyPr/>
                    <a:lstStyle/>
                    <a:p>
                      <a:pPr marL="228600" indent="-228600">
                        <a:buAutoNum type="arabicPeriod"/>
                      </a:pPr>
                      <a:r>
                        <a:rPr lang="en-US" sz="1100" baseline="0" dirty="0" smtClean="0">
                          <a:solidFill>
                            <a:schemeClr val="tx1"/>
                          </a:solidFill>
                        </a:rPr>
                        <a:t>JL  </a:t>
                      </a:r>
                      <a:r>
                        <a:rPr lang="en-US" sz="1100" baseline="0" dirty="0" smtClean="0">
                          <a:solidFill>
                            <a:schemeClr val="tx1"/>
                          </a:solidFill>
                        </a:rPr>
                        <a:t>ROMOKALISARI DPN PUSAT PERGUDANGAN SBY</a:t>
                      </a:r>
                      <a:endParaRPr lang="en-US" sz="1100" baseline="0" dirty="0" smtClean="0">
                        <a:solidFill>
                          <a:schemeClr val="tx1"/>
                        </a:solidFill>
                      </a:endParaRPr>
                    </a:p>
                    <a:p>
                      <a:pPr marL="0" indent="0">
                        <a:buNone/>
                      </a:pPr>
                      <a:endParaRPr lang="en-US" sz="1100" baseline="0" dirty="0" smtClean="0">
                        <a:solidFill>
                          <a:schemeClr val="tx1"/>
                        </a:solidFill>
                      </a:endParaRPr>
                    </a:p>
                    <a:p>
                      <a:pPr marL="0" indent="0">
                        <a:buNone/>
                      </a:pPr>
                      <a:r>
                        <a:rPr lang="en-US" sz="1100" baseline="0" dirty="0" smtClean="0">
                          <a:solidFill>
                            <a:schemeClr val="tx1"/>
                          </a:solidFill>
                        </a:rPr>
                        <a:t>KRONOLOGI: </a:t>
                      </a:r>
                      <a:r>
                        <a:rPr lang="en-US" sz="1100" baseline="0" dirty="0" smtClean="0">
                          <a:solidFill>
                            <a:schemeClr val="tx1"/>
                          </a:solidFill>
                        </a:rPr>
                        <a:t>R2 W-3522-BF BERJALAND ARI ARAH TIMUR KE BARAT PADA SAAT PINDAH LAJUR KEKANAN SEHINGGA TERJADI LAKA DENGAN DUMP TRUK B-9478-KYY YANG BERJALAN SEARAH</a:t>
                      </a:r>
                      <a:endParaRPr lang="en-US" sz="1100" baseline="0" dirty="0" smtClean="0">
                        <a:solidFill>
                          <a:schemeClr val="tx1"/>
                        </a:solidFill>
                      </a:endParaRPr>
                    </a:p>
                  </a:txBody>
                  <a:tcPr/>
                </a:tc>
                <a:tc>
                  <a:txBody>
                    <a:bodyPr/>
                    <a:lstStyle/>
                    <a:p>
                      <a:r>
                        <a:rPr lang="en-US" sz="1100" dirty="0" smtClean="0"/>
                        <a:t>R2 VS DUMP TRUK</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p>
                  </a:txBody>
                  <a:tcPr/>
                </a:tc>
                <a:tc>
                  <a:txBody>
                    <a:bodyPr/>
                    <a:lstStyle/>
                    <a:p>
                      <a:r>
                        <a:rPr lang="en-US" sz="1100" dirty="0" err="1" smtClean="0"/>
                        <a:t>Pindah</a:t>
                      </a:r>
                      <a:r>
                        <a:rPr lang="en-US" sz="1100" baseline="0" dirty="0" smtClean="0"/>
                        <a:t> </a:t>
                      </a:r>
                      <a:r>
                        <a:rPr lang="en-US" sz="1100" baseline="0" dirty="0" err="1" smtClean="0"/>
                        <a:t>lajur</a:t>
                      </a:r>
                      <a:endParaRPr lang="en-US" sz="1100" dirty="0" smtClean="0"/>
                    </a:p>
                  </a:txBody>
                  <a:tcPr/>
                </a:tc>
                <a:extLst>
                  <a:ext uri="{0D108BD9-81ED-4DB2-BD59-A6C34878D82A}">
                    <a16:rowId xmlns:a16="http://schemas.microsoft.com/office/drawing/2014/main" val="10002"/>
                  </a:ext>
                </a:extLst>
              </a:tr>
              <a:tr h="269609">
                <a:tc>
                  <a:txBody>
                    <a:bodyPr/>
                    <a:lstStyle/>
                    <a:p>
                      <a:endParaRPr lang="id-ID" sz="1100" dirty="0"/>
                    </a:p>
                  </a:txBody>
                  <a:tcPr/>
                </a:tc>
                <a:tc>
                  <a:txBody>
                    <a:bodyPr/>
                    <a:lstStyle/>
                    <a:p>
                      <a:endParaRPr lang="id-ID" sz="1100" dirty="0"/>
                    </a:p>
                  </a:txBody>
                  <a:tcPr/>
                </a:tc>
                <a:tc>
                  <a:txBody>
                    <a:bodyPr/>
                    <a:lstStyle/>
                    <a:p>
                      <a:endParaRPr lang="id-ID" sz="1100" dirty="0">
                        <a:solidFill>
                          <a:schemeClr val="tx1"/>
                        </a:solidFill>
                      </a:endParaRPr>
                    </a:p>
                  </a:txBody>
                  <a:tcPr/>
                </a:tc>
                <a:tc>
                  <a:txBody>
                    <a:bodyPr/>
                    <a:lstStyle/>
                    <a:p>
                      <a:endParaRPr lang="id-ID" sz="1100" dirty="0"/>
                    </a:p>
                  </a:txBody>
                  <a:tcPr/>
                </a:tc>
                <a:tc>
                  <a:txBody>
                    <a:bodyPr/>
                    <a:lstStyle/>
                    <a:p>
                      <a:pPr algn="ctr"/>
                      <a:endParaRPr lang="id-ID" sz="1100" dirty="0">
                        <a:solidFill>
                          <a:schemeClr val="tx1"/>
                        </a:solidFill>
                      </a:endParaRPr>
                    </a:p>
                  </a:txBody>
                  <a:tcPr/>
                </a:tc>
                <a:tc>
                  <a:txBody>
                    <a:bodyPr/>
                    <a:lstStyle/>
                    <a:p>
                      <a:pPr algn="ctr"/>
                      <a:endParaRPr lang="id-ID" sz="1100" dirty="0">
                        <a:solidFill>
                          <a:schemeClr val="tx1"/>
                        </a:solidFill>
                      </a:endParaRPr>
                    </a:p>
                  </a:txBody>
                  <a:tcPr/>
                </a:tc>
                <a:tc>
                  <a:txBody>
                    <a:bodyPr/>
                    <a:lstStyle/>
                    <a:p>
                      <a:pPr algn="ctr"/>
                      <a:endParaRPr lang="id-ID" sz="1100" dirty="0">
                        <a:solidFill>
                          <a:schemeClr val="tx1"/>
                        </a:solidFill>
                      </a:endParaRPr>
                    </a:p>
                  </a:txBody>
                  <a:tcPr/>
                </a:tc>
                <a:tc>
                  <a:txBody>
                    <a:bodyPr/>
                    <a:lstStyle/>
                    <a:p>
                      <a:endParaRPr lang="en-US" sz="1100" dirty="0"/>
                    </a:p>
                  </a:txBody>
                  <a:tcPr/>
                </a:tc>
                <a:extLst>
                  <a:ext uri="{0D108BD9-81ED-4DB2-BD59-A6C34878D82A}">
                    <a16:rowId xmlns:a16="http://schemas.microsoft.com/office/drawing/2014/main" val="10003"/>
                  </a:ext>
                </a:extLst>
              </a:tr>
              <a:tr h="416191">
                <a:tc>
                  <a:txBody>
                    <a:bodyPr/>
                    <a:lstStyle/>
                    <a:p>
                      <a:r>
                        <a:rPr lang="en-US" sz="1100" dirty="0" smtClean="0"/>
                        <a:t>20</a:t>
                      </a:r>
                      <a:endParaRPr lang="id-ID" sz="1100" dirty="0"/>
                    </a:p>
                  </a:txBody>
                  <a:tcPr/>
                </a:tc>
                <a:tc>
                  <a:txBody>
                    <a:bodyPr/>
                    <a:lstStyle/>
                    <a:p>
                      <a:r>
                        <a:rPr lang="en-US" sz="1100" dirty="0" smtClean="0"/>
                        <a:t>SELASA,</a:t>
                      </a:r>
                      <a:r>
                        <a:rPr lang="en-US" sz="1100" baseline="0" dirty="0" smtClean="0"/>
                        <a:t> 29</a:t>
                      </a:r>
                      <a:r>
                        <a:rPr lang="en-US" sz="1100" dirty="0" smtClean="0"/>
                        <a:t>-11-2022</a:t>
                      </a:r>
                      <a:r>
                        <a:rPr lang="en-US" sz="1100" dirty="0" smtClean="0"/>
                        <a:t>, JAM </a:t>
                      </a:r>
                      <a:r>
                        <a:rPr lang="en-US" sz="1100" dirty="0" smtClean="0"/>
                        <a:t>04.05 </a:t>
                      </a:r>
                      <a:r>
                        <a:rPr lang="en-US" sz="1100" dirty="0" smtClean="0"/>
                        <a:t>WIB</a:t>
                      </a:r>
                      <a:endParaRPr lang="id-ID" sz="1100" dirty="0"/>
                    </a:p>
                  </a:txBody>
                  <a:tcPr/>
                </a:tc>
                <a:tc>
                  <a:txBody>
                    <a:bodyPr/>
                    <a:lstStyle/>
                    <a:p>
                      <a:pPr marL="228600" indent="-228600">
                        <a:buAutoNum type="arabicPeriod"/>
                      </a:pPr>
                      <a:r>
                        <a:rPr lang="en-US" sz="1100" baseline="0" dirty="0" smtClean="0">
                          <a:solidFill>
                            <a:schemeClr val="tx1"/>
                          </a:solidFill>
                        </a:rPr>
                        <a:t>SIMP 4 JL DIPONEGORO – JL DR SOETOMO SBY</a:t>
                      </a:r>
                      <a:endParaRPr lang="en-US" sz="1100" baseline="0" dirty="0" smtClean="0">
                        <a:solidFill>
                          <a:schemeClr val="tx1"/>
                        </a:solidFill>
                      </a:endParaRPr>
                    </a:p>
                    <a:p>
                      <a:pPr marL="0" indent="0">
                        <a:buNone/>
                      </a:pPr>
                      <a:endParaRPr lang="en-US" sz="1100" baseline="0" dirty="0" smtClean="0">
                        <a:solidFill>
                          <a:schemeClr val="tx1"/>
                        </a:solidFill>
                      </a:endParaRPr>
                    </a:p>
                    <a:p>
                      <a:pPr marL="0" indent="0">
                        <a:buNone/>
                      </a:pPr>
                      <a:r>
                        <a:rPr lang="en-US" sz="1100" baseline="0" dirty="0" smtClean="0">
                          <a:solidFill>
                            <a:schemeClr val="tx1"/>
                          </a:solidFill>
                        </a:rPr>
                        <a:t>KRONOLOGI: R2 </a:t>
                      </a:r>
                      <a:r>
                        <a:rPr lang="en-US" sz="1100" baseline="0" dirty="0" smtClean="0">
                          <a:solidFill>
                            <a:schemeClr val="tx1"/>
                          </a:solidFill>
                        </a:rPr>
                        <a:t>L-5756-UF BERJALAN DARI ARAHUTARA KE SELATAN MELANGGAR LAMPU MERAH SEHINGGA TERJADI LAKA DENGAN R4 S-1308-S BERJALAN DARI ARAH TIMUR KE BARAT</a:t>
                      </a:r>
                      <a:endParaRPr lang="en-US" sz="1100" baseline="0" dirty="0" smtClean="0">
                        <a:solidFill>
                          <a:schemeClr val="tx1"/>
                        </a:solidFill>
                      </a:endParaRPr>
                    </a:p>
                  </a:txBody>
                  <a:tcPr/>
                </a:tc>
                <a:tc>
                  <a:txBody>
                    <a:bodyPr/>
                    <a:lstStyle/>
                    <a:p>
                      <a:r>
                        <a:rPr lang="en-US" sz="1100" dirty="0" smtClean="0"/>
                        <a:t>R2 VS R4</a:t>
                      </a:r>
                      <a:endParaRPr lang="en-US" sz="1100" dirty="0" smtClean="0"/>
                    </a:p>
                  </a:txBody>
                  <a:tcPr/>
                </a:tc>
                <a:tc>
                  <a:txBody>
                    <a:bodyPr/>
                    <a:lstStyle/>
                    <a:p>
                      <a:pPr algn="ctr"/>
                      <a:r>
                        <a:rPr lang="en-US" sz="1100" b="1" dirty="0" smtClean="0">
                          <a:solidFill>
                            <a:srgbClr val="FF0000"/>
                          </a:solidFill>
                        </a:rPr>
                        <a:t>1</a:t>
                      </a:r>
                      <a:endParaRPr lang="id-ID" sz="1100" b="1" dirty="0">
                        <a:solidFill>
                          <a:srgbClr val="FF0000"/>
                        </a:solidFill>
                      </a:endParaRPr>
                    </a:p>
                  </a:txBody>
                  <a:tcPr/>
                </a:tc>
                <a:tc>
                  <a:txBody>
                    <a:bodyPr/>
                    <a:lstStyle/>
                    <a:p>
                      <a:pPr algn="ctr"/>
                      <a:r>
                        <a:rPr lang="en-US" sz="1100" dirty="0" smtClean="0">
                          <a:solidFill>
                            <a:schemeClr val="tx1"/>
                          </a:solidFill>
                        </a:rPr>
                        <a:t>-</a:t>
                      </a:r>
                      <a:endParaRPr lang="id-ID" sz="1100" dirty="0">
                        <a:solidFill>
                          <a:schemeClr val="tx1"/>
                        </a:solidFill>
                      </a:endParaRPr>
                    </a:p>
                  </a:txBody>
                  <a:tcPr/>
                </a:tc>
                <a:tc>
                  <a:txBody>
                    <a:bodyPr/>
                    <a:lstStyle/>
                    <a:p>
                      <a:pPr algn="ctr"/>
                      <a:r>
                        <a:rPr lang="en-US" sz="1100" dirty="0" smtClean="0">
                          <a:solidFill>
                            <a:schemeClr val="tx1"/>
                          </a:solidFill>
                        </a:rPr>
                        <a:t>-</a:t>
                      </a:r>
                    </a:p>
                  </a:txBody>
                  <a:tcPr/>
                </a:tc>
                <a:tc>
                  <a:txBody>
                    <a:bodyPr/>
                    <a:lstStyle/>
                    <a:p>
                      <a:r>
                        <a:rPr lang="en-US" sz="1100" dirty="0" err="1" smtClean="0"/>
                        <a:t>Melanggar</a:t>
                      </a:r>
                      <a:r>
                        <a:rPr lang="en-US" sz="1100" baseline="0" dirty="0" smtClean="0"/>
                        <a:t> APILL</a:t>
                      </a:r>
                      <a:endParaRPr lang="en-US" sz="1100" dirty="0" smtClean="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69785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52472" y="2337137"/>
            <a:ext cx="7924800" cy="1015663"/>
          </a:xfrm>
          <a:prstGeom prst="rect">
            <a:avLst/>
          </a:prstGeom>
        </p:spPr>
        <p:txBody>
          <a:bodyPr wrap="square">
            <a:spAutoFit/>
          </a:bodyPr>
          <a:lstStyle/>
          <a:p>
            <a:pPr algn="ctr" fontAlgn="auto">
              <a:spcBef>
                <a:spcPts val="0"/>
              </a:spcBef>
              <a:spcAft>
                <a:spcPts val="0"/>
              </a:spcAft>
              <a:defRPr/>
            </a:pPr>
            <a:r>
              <a:rPr lang="en-US" sz="6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Terima</a:t>
            </a:r>
            <a:r>
              <a:rPr lang="en-US" sz="6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 </a:t>
            </a:r>
            <a:r>
              <a:rPr lang="en-US" sz="6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kasih</a:t>
            </a:r>
            <a:endParaRPr lang="en-US" sz="6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3349824" cy="400110"/>
          </a:xfrm>
          <a:prstGeom prst="rect">
            <a:avLst/>
          </a:prstGeom>
          <a:noFill/>
        </p:spPr>
        <p:txBody>
          <a:bodyPr wrap="square">
            <a:spAutoFit/>
          </a:bodyPr>
          <a:lstStyle/>
          <a:p>
            <a:pPr fontAlgn="auto">
              <a:spcBef>
                <a:spcPts val="0"/>
              </a:spcBef>
              <a:spcAft>
                <a:spcPts val="0"/>
              </a:spcAft>
              <a:defRPr/>
            </a:pP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Waktu</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 </a:t>
            </a: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kejadian</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3201924931"/>
              </p:ext>
            </p:extLst>
          </p:nvPr>
        </p:nvGraphicFramePr>
        <p:xfrm>
          <a:off x="990600" y="3898900"/>
          <a:ext cx="8100023" cy="2501900"/>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881601">
                  <a:extLst>
                    <a:ext uri="{9D8B030D-6E8A-4147-A177-3AD203B41FA5}">
                      <a16:colId xmlns:a16="http://schemas.microsoft.com/office/drawing/2014/main" val="20001"/>
                    </a:ext>
                  </a:extLst>
                </a:gridCol>
                <a:gridCol w="1682750">
                  <a:extLst>
                    <a:ext uri="{9D8B030D-6E8A-4147-A177-3AD203B41FA5}">
                      <a16:colId xmlns:a16="http://schemas.microsoft.com/office/drawing/2014/main" val="20002"/>
                    </a:ext>
                  </a:extLst>
                </a:gridCol>
                <a:gridCol w="1699223">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223413">
                <a:tc rowSpan="2">
                  <a:txBody>
                    <a:bodyPr/>
                    <a:lstStyle/>
                    <a:p>
                      <a:pPr marL="0" marR="0" algn="ctr">
                        <a:lnSpc>
                          <a:spcPts val="2400"/>
                        </a:lnSpc>
                        <a:spcBef>
                          <a:spcPts val="0"/>
                        </a:spcBef>
                        <a:spcAft>
                          <a:spcPts val="0"/>
                        </a:spcAft>
                      </a:pPr>
                      <a:r>
                        <a:rPr lang="en-US" sz="1500" b="1" dirty="0" smtClean="0">
                          <a:solidFill>
                            <a:srgbClr val="0000CC"/>
                          </a:solidFill>
                          <a:latin typeface="Arial" pitchFamily="34" charset="0"/>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rowSpan="2">
                  <a:txBody>
                    <a:bodyPr/>
                    <a:lstStyle/>
                    <a:p>
                      <a:pPr marL="0" marR="0" algn="ctr">
                        <a:lnSpc>
                          <a:spcPts val="2400"/>
                        </a:lnSpc>
                        <a:spcBef>
                          <a:spcPts val="0"/>
                        </a:spcBef>
                        <a:spcAft>
                          <a:spcPts val="0"/>
                        </a:spcAft>
                      </a:pPr>
                      <a:r>
                        <a:rPr lang="en-US" sz="1500" b="1" dirty="0" smtClean="0">
                          <a:solidFill>
                            <a:srgbClr val="0000CC"/>
                          </a:solidFill>
                          <a:latin typeface="Arial" pitchFamily="34" charset="0"/>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gridSpan="2">
                  <a:txBody>
                    <a:bodyPr/>
                    <a:lstStyle/>
                    <a:p>
                      <a:pPr marL="0" marR="0" algn="ctr">
                        <a:lnSpc>
                          <a:spcPts val="2400"/>
                        </a:lnSpc>
                        <a:spcBef>
                          <a:spcPts val="0"/>
                        </a:spcBef>
                        <a:spcAft>
                          <a:spcPts val="0"/>
                        </a:spcAft>
                      </a:pPr>
                      <a:r>
                        <a:rPr lang="en-US" sz="1500" b="1" dirty="0" smtClean="0">
                          <a:solidFill>
                            <a:srgbClr val="0000CC"/>
                          </a:solidFill>
                          <a:latin typeface="Arial" pitchFamily="34" charset="0"/>
                          <a:cs typeface="Arial" pitchFamily="34" charset="0"/>
                        </a:rPr>
                        <a:t>PERIODE</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hMerge="1">
                  <a:txBody>
                    <a:bodyPr/>
                    <a:lstStyle/>
                    <a:p>
                      <a:pPr marL="0" marR="0" algn="ctr">
                        <a:lnSpc>
                          <a:spcPts val="2400"/>
                        </a:lnSpc>
                        <a:spcBef>
                          <a:spcPts val="0"/>
                        </a:spcBef>
                        <a:spcAft>
                          <a:spcPts val="0"/>
                        </a:spcAft>
                      </a:pPr>
                      <a:endParaRPr lang="en-US" sz="1600" b="0" dirty="0">
                        <a:latin typeface="Arial" pitchFamily="34" charset="0"/>
                        <a:ea typeface="Times New Roman"/>
                        <a:cs typeface="Arial" pitchFamily="34" charset="0"/>
                      </a:endParaRPr>
                    </a:p>
                  </a:txBody>
                  <a:tcPr marL="44970" marR="44970"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rowSpan="2">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p>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23413">
                <a:tc vMerge="1">
                  <a:txBody>
                    <a:bodyPr/>
                    <a:lstStyle/>
                    <a:p>
                      <a:pPr marL="0" marR="0" algn="ctr">
                        <a:lnSpc>
                          <a:spcPts val="2400"/>
                        </a:lnSpc>
                        <a:spcBef>
                          <a:spcPts val="0"/>
                        </a:spcBef>
                        <a:spcAft>
                          <a:spcPts val="0"/>
                        </a:spcAft>
                      </a:pPr>
                      <a:endParaRPr lang="en-US" sz="1600" b="0" dirty="0">
                        <a:latin typeface="Arial" pitchFamily="34" charset="0"/>
                        <a:ea typeface="Times New Roman"/>
                        <a:cs typeface="Arial" pitchFamily="34" charset="0"/>
                      </a:endParaRPr>
                    </a:p>
                  </a:txBody>
                  <a:tcPr marL="44970" marR="44970"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vMerge="1">
                  <a:txBody>
                    <a:bodyPr/>
                    <a:lstStyle/>
                    <a:p>
                      <a:pPr marL="0" marR="0" algn="ctr">
                        <a:lnSpc>
                          <a:spcPts val="2400"/>
                        </a:lnSpc>
                        <a:spcBef>
                          <a:spcPts val="0"/>
                        </a:spcBef>
                        <a:spcAft>
                          <a:spcPts val="0"/>
                        </a:spcAft>
                      </a:pPr>
                      <a:endParaRPr lang="en-US" sz="1600" b="0" dirty="0">
                        <a:latin typeface="Arial" pitchFamily="34" charset="0"/>
                        <a:ea typeface="Times New Roman"/>
                        <a:cs typeface="Arial" pitchFamily="34" charset="0"/>
                      </a:endParaRPr>
                    </a:p>
                  </a:txBody>
                  <a:tcPr marL="44970" marR="44970"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lang="en-US" sz="1500" b="1" baseline="0" dirty="0" smtClean="0">
                          <a:solidFill>
                            <a:srgbClr val="0000CC"/>
                          </a:solidFill>
                          <a:latin typeface="Arial" pitchFamily="34" charset="0"/>
                          <a:ea typeface="Times New Roman"/>
                          <a:cs typeface="Arial" pitchFamily="34" charset="0"/>
                        </a:rPr>
                        <a:t>OKT </a:t>
                      </a:r>
                      <a:r>
                        <a:rPr lang="en-US" sz="1500" b="1" dirty="0" smtClean="0">
                          <a:solidFill>
                            <a:srgbClr val="0000CC"/>
                          </a:solidFill>
                          <a:latin typeface="Arial" pitchFamily="34" charset="0"/>
                          <a:ea typeface="Times New Roman"/>
                          <a:cs typeface="Arial" pitchFamily="34" charset="0"/>
                        </a:rPr>
                        <a:t>2022</a:t>
                      </a: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lang="en-US" sz="1500" b="1" baseline="0" dirty="0" smtClean="0">
                          <a:solidFill>
                            <a:srgbClr val="0000CC"/>
                          </a:solidFill>
                          <a:latin typeface="Arial" pitchFamily="34" charset="0"/>
                          <a:ea typeface="Times New Roman"/>
                          <a:cs typeface="Arial" pitchFamily="34" charset="0"/>
                        </a:rPr>
                        <a:t>NOV </a:t>
                      </a:r>
                      <a:r>
                        <a:rPr lang="en-US" sz="1500" b="1" dirty="0" smtClean="0">
                          <a:solidFill>
                            <a:srgbClr val="0000CC"/>
                          </a:solidFill>
                          <a:latin typeface="Arial" pitchFamily="34" charset="0"/>
                          <a:ea typeface="Times New Roman"/>
                          <a:cs typeface="Arial" pitchFamily="34" charset="0"/>
                        </a:rPr>
                        <a:t>2022</a:t>
                      </a: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vMerge="1">
                  <a:txBody>
                    <a:bodyPr/>
                    <a:lstStyle/>
                    <a:p>
                      <a:pPr marL="0" marR="0" algn="ctr">
                        <a:lnSpc>
                          <a:spcPts val="2400"/>
                        </a:lnSpc>
                        <a:spcBef>
                          <a:spcPts val="0"/>
                        </a:spcBef>
                        <a:spcAft>
                          <a:spcPts val="0"/>
                        </a:spcAft>
                      </a:pPr>
                      <a:endParaRPr lang="en-US" sz="1600" b="0" dirty="0">
                        <a:latin typeface="Arial" pitchFamily="34" charset="0"/>
                        <a:ea typeface="Times New Roman"/>
                        <a:cs typeface="Arial" pitchFamily="34" charset="0"/>
                      </a:endParaRPr>
                    </a:p>
                  </a:txBody>
                  <a:tcPr marL="44970" marR="44970"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1"/>
                  </a:ext>
                </a:extLst>
              </a:tr>
              <a:tr h="223413">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1</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2</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3</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4</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23413">
                <a:tc>
                  <a:txBody>
                    <a:bodyPr/>
                    <a:lstStyle/>
                    <a:p>
                      <a:pPr marL="0" marR="0" algn="ctr">
                        <a:lnSpc>
                          <a:spcPts val="2500"/>
                        </a:lnSpc>
                        <a:spcBef>
                          <a:spcPts val="0"/>
                        </a:spcBef>
                        <a:spcAft>
                          <a:spcPts val="0"/>
                        </a:spcAft>
                      </a:pPr>
                      <a:r>
                        <a:rPr lang="id-ID" sz="1500" b="0" dirty="0" smtClean="0">
                          <a:solidFill>
                            <a:schemeClr val="tx1"/>
                          </a:solidFill>
                          <a:latin typeface="Arial" pitchFamily="34" charset="0"/>
                          <a:ea typeface="Times New Roman"/>
                          <a:cs typeface="Arial" pitchFamily="34" charset="0"/>
                        </a:rPr>
                        <a:t>4</a:t>
                      </a:r>
                      <a:r>
                        <a:rPr lang="fi-FI" sz="1500" b="0" dirty="0" smtClean="0">
                          <a:solidFill>
                            <a:schemeClr val="tx1"/>
                          </a:solidFill>
                          <a:latin typeface="Arial" pitchFamily="34" charset="0"/>
                          <a:ea typeface="Times New Roman"/>
                          <a:cs typeface="Arial" pitchFamily="34" charset="0"/>
                        </a:rPr>
                        <a:t>.</a:t>
                      </a:r>
                      <a:endParaRPr lang="fi-FI"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500" dirty="0" err="1">
                          <a:solidFill>
                            <a:schemeClr val="tx1"/>
                          </a:solidFill>
                          <a:latin typeface="Arial" pitchFamily="34" charset="0"/>
                          <a:ea typeface="Times New Roman"/>
                          <a:cs typeface="Arial" pitchFamily="34" charset="0"/>
                        </a:rPr>
                        <a:t>Kejadian</a:t>
                      </a:r>
                      <a:r>
                        <a:rPr lang="en-US" sz="1500" dirty="0">
                          <a:solidFill>
                            <a:schemeClr val="tx1"/>
                          </a:solidFill>
                          <a:latin typeface="Arial" pitchFamily="34" charset="0"/>
                          <a:ea typeface="Times New Roman"/>
                          <a:cs typeface="Arial" pitchFamily="34" charset="0"/>
                        </a:rPr>
                        <a:t> </a:t>
                      </a:r>
                      <a:r>
                        <a:rPr lang="en-US" sz="1500" dirty="0" err="1">
                          <a:solidFill>
                            <a:schemeClr val="tx1"/>
                          </a:solidFill>
                          <a:latin typeface="Arial" pitchFamily="34" charset="0"/>
                          <a:ea typeface="Times New Roman"/>
                          <a:cs typeface="Arial" pitchFamily="34" charset="0"/>
                        </a:rPr>
                        <a:t>menurut</a:t>
                      </a:r>
                      <a:r>
                        <a:rPr lang="en-US" sz="1500" dirty="0">
                          <a:solidFill>
                            <a:schemeClr val="tx1"/>
                          </a:solidFill>
                          <a:latin typeface="Arial" pitchFamily="34" charset="0"/>
                          <a:ea typeface="Times New Roman"/>
                          <a:cs typeface="Arial" pitchFamily="34" charset="0"/>
                        </a:rPr>
                        <a:t> </a:t>
                      </a:r>
                      <a:r>
                        <a:rPr lang="en-US" sz="1500" dirty="0" err="1">
                          <a:solidFill>
                            <a:schemeClr val="tx1"/>
                          </a:solidFill>
                          <a:latin typeface="Arial" pitchFamily="34" charset="0"/>
                          <a:ea typeface="Times New Roman"/>
                          <a:cs typeface="Arial" pitchFamily="34" charset="0"/>
                        </a:rPr>
                        <a:t>waktu</a:t>
                      </a:r>
                      <a:r>
                        <a:rPr lang="en-US" sz="1500" dirty="0">
                          <a:solidFill>
                            <a:schemeClr val="tx1"/>
                          </a:solidFill>
                          <a:latin typeface="Arial" pitchFamily="34" charset="0"/>
                          <a:ea typeface="Times New Roman"/>
                          <a:cs typeface="Arial" pitchFamily="34" charset="0"/>
                        </a:rPr>
                        <a:t> :</a:t>
                      </a:r>
                    </a:p>
                  </a:txBody>
                  <a:tcPr marL="40364" marR="40364"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gn="ctr">
                        <a:lnSpc>
                          <a:spcPts val="2500"/>
                        </a:lnSpc>
                        <a:spcBef>
                          <a:spcPts val="0"/>
                        </a:spcBef>
                        <a:spcAft>
                          <a:spcPts val="0"/>
                        </a:spcAft>
                      </a:pPr>
                      <a:endParaRPr lang="en-US" sz="18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1"/>
                  </a:ext>
                </a:extLst>
              </a:tr>
              <a:tr h="223413">
                <a:tc>
                  <a:txBody>
                    <a:bodyPr/>
                    <a:lstStyle/>
                    <a:p>
                      <a:pPr marL="0" marR="0" algn="ctr">
                        <a:lnSpc>
                          <a:spcPts val="2500"/>
                        </a:lnSpc>
                        <a:spcBef>
                          <a:spcPts val="0"/>
                        </a:spcBef>
                        <a:spcAft>
                          <a:spcPts val="0"/>
                        </a:spcAft>
                      </a:pPr>
                      <a:endParaRPr lang="fi-FI"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en-US" sz="1500" b="0" dirty="0" smtClean="0">
                          <a:solidFill>
                            <a:schemeClr val="tx1"/>
                          </a:solidFill>
                          <a:latin typeface="Arial" pitchFamily="34" charset="0"/>
                          <a:ea typeface="Times New Roman"/>
                          <a:cs typeface="Arial" pitchFamily="34" charset="0"/>
                        </a:rPr>
                        <a:t>0</a:t>
                      </a:r>
                      <a:r>
                        <a:rPr lang="id-ID" sz="1500" b="0" dirty="0" smtClean="0">
                          <a:solidFill>
                            <a:schemeClr val="tx1"/>
                          </a:solidFill>
                          <a:latin typeface="Arial" pitchFamily="34" charset="0"/>
                          <a:ea typeface="Times New Roman"/>
                          <a:cs typeface="Arial" pitchFamily="34" charset="0"/>
                        </a:rPr>
                        <a:t>0</a:t>
                      </a:r>
                      <a:r>
                        <a:rPr lang="en-US" sz="1500" b="0" dirty="0" smtClean="0">
                          <a:solidFill>
                            <a:schemeClr val="tx1"/>
                          </a:solidFill>
                          <a:latin typeface="Arial" pitchFamily="34" charset="0"/>
                          <a:ea typeface="Times New Roman"/>
                          <a:cs typeface="Arial" pitchFamily="34" charset="0"/>
                        </a:rPr>
                        <a:t>.00 </a:t>
                      </a:r>
                      <a:r>
                        <a:rPr lang="en-US" sz="1500" b="0" dirty="0">
                          <a:solidFill>
                            <a:schemeClr val="tx1"/>
                          </a:solidFill>
                          <a:latin typeface="Arial" pitchFamily="34" charset="0"/>
                          <a:ea typeface="Times New Roman"/>
                          <a:cs typeface="Arial" pitchFamily="34" charset="0"/>
                        </a:rPr>
                        <a:t>s/d </a:t>
                      </a:r>
                      <a:r>
                        <a:rPr lang="id-ID" sz="1500" b="0" dirty="0" smtClean="0">
                          <a:solidFill>
                            <a:schemeClr val="tx1"/>
                          </a:solidFill>
                          <a:latin typeface="Arial" pitchFamily="34" charset="0"/>
                          <a:ea typeface="Times New Roman"/>
                          <a:cs typeface="Arial" pitchFamily="34" charset="0"/>
                        </a:rPr>
                        <a:t>06</a:t>
                      </a:r>
                      <a:r>
                        <a:rPr lang="en-US" sz="1500" b="0" dirty="0" smtClean="0">
                          <a:solidFill>
                            <a:schemeClr val="tx1"/>
                          </a:solidFill>
                          <a:latin typeface="Arial" pitchFamily="34" charset="0"/>
                          <a:ea typeface="Times New Roman"/>
                          <a:cs typeface="Arial" pitchFamily="34" charset="0"/>
                        </a:rPr>
                        <a:t>.00 </a:t>
                      </a:r>
                      <a:r>
                        <a:rPr lang="en-US" sz="1500" b="0" dirty="0" err="1">
                          <a:solidFill>
                            <a:schemeClr val="tx1"/>
                          </a:solidFill>
                          <a:latin typeface="Arial" pitchFamily="34" charset="0"/>
                          <a:ea typeface="Times New Roman"/>
                          <a:cs typeface="Arial" pitchFamily="34" charset="0"/>
                        </a:rPr>
                        <a:t>Wib</a:t>
                      </a:r>
                      <a:r>
                        <a:rPr lang="en-US" sz="1500" b="0" dirty="0">
                          <a:solidFill>
                            <a:srgbClr val="FF0000"/>
                          </a:solidFill>
                          <a:latin typeface="Arial" pitchFamily="34" charset="0"/>
                          <a:ea typeface="Times New Roman"/>
                          <a:cs typeface="Arial" pitchFamily="34" charset="0"/>
                        </a:rPr>
                        <a:t>.</a:t>
                      </a:r>
                    </a:p>
                  </a:txBody>
                  <a:tcPr marL="40364" marR="40364"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22</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8</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342900" marR="0" indent="-342900" algn="ctr">
                        <a:lnSpc>
                          <a:spcPts val="2500"/>
                        </a:lnSpc>
                        <a:spcBef>
                          <a:spcPts val="0"/>
                        </a:spcBef>
                        <a:spcAft>
                          <a:spcPts val="0"/>
                        </a:spcAft>
                        <a:buNone/>
                      </a:pPr>
                      <a:r>
                        <a:rPr lang="en-US" sz="1800" b="0" dirty="0" smtClean="0">
                          <a:solidFill>
                            <a:schemeClr val="tx1"/>
                          </a:solidFill>
                          <a:latin typeface="Arial" pitchFamily="34" charset="0"/>
                          <a:ea typeface="Times New Roman"/>
                          <a:cs typeface="Arial" pitchFamily="34" charset="0"/>
                        </a:rPr>
                        <a:t>T 64</a:t>
                      </a:r>
                      <a:endParaRPr lang="en-US" sz="18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2"/>
                  </a:ext>
                </a:extLst>
              </a:tr>
              <a:tr h="223413">
                <a:tc>
                  <a:txBody>
                    <a:bodyPr/>
                    <a:lstStyle/>
                    <a:p>
                      <a:pPr marL="0" marR="0" algn="ctr">
                        <a:lnSpc>
                          <a:spcPts val="2500"/>
                        </a:lnSpc>
                        <a:spcBef>
                          <a:spcPts val="0"/>
                        </a:spcBef>
                        <a:spcAft>
                          <a:spcPts val="0"/>
                        </a:spcAft>
                      </a:pPr>
                      <a:endParaRPr lang="fi-FI"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id-ID" sz="1500" dirty="0" smtClean="0">
                          <a:solidFill>
                            <a:schemeClr val="tx1"/>
                          </a:solidFill>
                          <a:latin typeface="Arial" pitchFamily="34" charset="0"/>
                          <a:ea typeface="Times New Roman"/>
                          <a:cs typeface="Arial" pitchFamily="34" charset="0"/>
                        </a:rPr>
                        <a:t>06</a:t>
                      </a:r>
                      <a:r>
                        <a:rPr lang="en-US" sz="1500" dirty="0" smtClean="0">
                          <a:solidFill>
                            <a:schemeClr val="tx1"/>
                          </a:solidFill>
                          <a:latin typeface="Arial" pitchFamily="34" charset="0"/>
                          <a:ea typeface="Times New Roman"/>
                          <a:cs typeface="Arial" pitchFamily="34" charset="0"/>
                        </a:rPr>
                        <a:t>.0</a:t>
                      </a:r>
                      <a:r>
                        <a:rPr lang="en-GB" sz="1500" dirty="0">
                          <a:solidFill>
                            <a:schemeClr val="tx1"/>
                          </a:solidFill>
                          <a:latin typeface="Arial" pitchFamily="34" charset="0"/>
                          <a:ea typeface="Times New Roman"/>
                          <a:cs typeface="Arial" pitchFamily="34" charset="0"/>
                        </a:rPr>
                        <a:t>0 s/d </a:t>
                      </a:r>
                      <a:r>
                        <a:rPr lang="id-ID" sz="1500" dirty="0" smtClean="0">
                          <a:solidFill>
                            <a:schemeClr val="tx1"/>
                          </a:solidFill>
                          <a:latin typeface="Arial" pitchFamily="34" charset="0"/>
                          <a:ea typeface="Times New Roman"/>
                          <a:cs typeface="Arial" pitchFamily="34" charset="0"/>
                        </a:rPr>
                        <a:t>12</a:t>
                      </a:r>
                      <a:r>
                        <a:rPr lang="en-GB" sz="1500" dirty="0" smtClean="0">
                          <a:solidFill>
                            <a:schemeClr val="tx1"/>
                          </a:solidFill>
                          <a:latin typeface="Arial" pitchFamily="34" charset="0"/>
                          <a:ea typeface="Times New Roman"/>
                          <a:cs typeface="Arial" pitchFamily="34" charset="0"/>
                        </a:rPr>
                        <a:t>.00 </a:t>
                      </a:r>
                      <a:r>
                        <a:rPr lang="en-GB" sz="1500" dirty="0" err="1">
                          <a:solidFill>
                            <a:schemeClr val="tx1"/>
                          </a:solidFill>
                          <a:latin typeface="Arial" pitchFamily="34" charset="0"/>
                          <a:ea typeface="Times New Roman"/>
                          <a:cs typeface="Arial" pitchFamily="34" charset="0"/>
                        </a:rPr>
                        <a:t>Wib</a:t>
                      </a:r>
                      <a:r>
                        <a:rPr lang="en-GB" sz="1500" dirty="0">
                          <a:solidFill>
                            <a:srgbClr val="FF0000"/>
                          </a:solidFill>
                          <a:latin typeface="Arial" pitchFamily="34" charset="0"/>
                          <a:ea typeface="Times New Roman"/>
                          <a:cs typeface="Arial" pitchFamily="34" charset="0"/>
                        </a:rPr>
                        <a:t>.</a:t>
                      </a:r>
                      <a:endParaRPr lang="en-US" sz="1500" dirty="0">
                        <a:solidFill>
                          <a:srgbClr val="FF0000"/>
                        </a:solidFill>
                        <a:latin typeface="Arial" pitchFamily="34" charset="0"/>
                        <a:ea typeface="Times New Roman"/>
                        <a:cs typeface="Arial" pitchFamily="34" charset="0"/>
                      </a:endParaRPr>
                    </a:p>
                  </a:txBody>
                  <a:tcPr marL="40364" marR="40364"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36</a:t>
                      </a: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35</a:t>
                      </a: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342900" marR="0" indent="-342900" algn="ctr">
                        <a:lnSpc>
                          <a:spcPts val="2500"/>
                        </a:lnSpc>
                        <a:spcBef>
                          <a:spcPts val="0"/>
                        </a:spcBef>
                        <a:spcAft>
                          <a:spcPts val="0"/>
                        </a:spcAft>
                        <a:buNone/>
                      </a:pPr>
                      <a:r>
                        <a:rPr lang="en-US" sz="1800" b="0" dirty="0" smtClean="0">
                          <a:solidFill>
                            <a:schemeClr val="tx1"/>
                          </a:solidFill>
                          <a:latin typeface="Arial" pitchFamily="34" charset="0"/>
                          <a:ea typeface="Times New Roman"/>
                          <a:cs typeface="Arial" pitchFamily="34" charset="0"/>
                        </a:rPr>
                        <a:t>T 3</a:t>
                      </a:r>
                      <a:endParaRPr lang="en-US" sz="18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3"/>
                  </a:ext>
                </a:extLst>
              </a:tr>
              <a:tr h="223413">
                <a:tc>
                  <a:txBody>
                    <a:bodyPr/>
                    <a:lstStyle/>
                    <a:p>
                      <a:pPr marL="0" marR="0" algn="ctr">
                        <a:lnSpc>
                          <a:spcPts val="2500"/>
                        </a:lnSpc>
                        <a:spcBef>
                          <a:spcPts val="0"/>
                        </a:spcBef>
                        <a:spcAft>
                          <a:spcPts val="0"/>
                        </a:spcAft>
                      </a:pPr>
                      <a:endParaRPr lang="fi-FI"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id-ID" sz="1500" dirty="0" smtClean="0">
                          <a:solidFill>
                            <a:schemeClr val="tx1"/>
                          </a:solidFill>
                          <a:latin typeface="Arial" pitchFamily="34" charset="0"/>
                          <a:ea typeface="Times New Roman"/>
                          <a:cs typeface="Arial" pitchFamily="34" charset="0"/>
                        </a:rPr>
                        <a:t>12</a:t>
                      </a:r>
                      <a:r>
                        <a:rPr lang="fi-FI" sz="1500" dirty="0" smtClean="0">
                          <a:solidFill>
                            <a:schemeClr val="tx1"/>
                          </a:solidFill>
                          <a:latin typeface="Arial" pitchFamily="34" charset="0"/>
                          <a:ea typeface="Times New Roman"/>
                          <a:cs typeface="Arial" pitchFamily="34" charset="0"/>
                        </a:rPr>
                        <a:t>.00 </a:t>
                      </a:r>
                      <a:r>
                        <a:rPr lang="fi-FI" sz="1500" dirty="0">
                          <a:solidFill>
                            <a:schemeClr val="tx1"/>
                          </a:solidFill>
                          <a:latin typeface="Arial" pitchFamily="34" charset="0"/>
                          <a:ea typeface="Times New Roman"/>
                          <a:cs typeface="Arial" pitchFamily="34" charset="0"/>
                        </a:rPr>
                        <a:t>s/d </a:t>
                      </a:r>
                      <a:r>
                        <a:rPr lang="id-ID" sz="1500" dirty="0" smtClean="0">
                          <a:solidFill>
                            <a:schemeClr val="tx1"/>
                          </a:solidFill>
                          <a:latin typeface="Arial" pitchFamily="34" charset="0"/>
                          <a:ea typeface="Times New Roman"/>
                          <a:cs typeface="Arial" pitchFamily="34" charset="0"/>
                        </a:rPr>
                        <a:t>18</a:t>
                      </a:r>
                      <a:r>
                        <a:rPr lang="fi-FI" sz="1500" dirty="0" smtClean="0">
                          <a:solidFill>
                            <a:schemeClr val="tx1"/>
                          </a:solidFill>
                          <a:latin typeface="Arial" pitchFamily="34" charset="0"/>
                          <a:ea typeface="Times New Roman"/>
                          <a:cs typeface="Arial" pitchFamily="34" charset="0"/>
                        </a:rPr>
                        <a:t>.00 </a:t>
                      </a:r>
                      <a:r>
                        <a:rPr lang="fi-FI" sz="1500" dirty="0">
                          <a:solidFill>
                            <a:schemeClr val="tx1"/>
                          </a:solidFill>
                          <a:latin typeface="Arial" pitchFamily="34" charset="0"/>
                          <a:ea typeface="Times New Roman"/>
                          <a:cs typeface="Arial" pitchFamily="34" charset="0"/>
                        </a:rPr>
                        <a:t>Wib</a:t>
                      </a:r>
                      <a:endParaRPr lang="en-US" sz="1500" dirty="0">
                        <a:solidFill>
                          <a:schemeClr val="tx1"/>
                        </a:solidFill>
                        <a:latin typeface="Arial" pitchFamily="34" charset="0"/>
                        <a:ea typeface="Times New Roman"/>
                        <a:cs typeface="Arial" pitchFamily="34" charset="0"/>
                      </a:endParaRPr>
                    </a:p>
                  </a:txBody>
                  <a:tcPr marL="40364" marR="40364"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29</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39</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342900" marR="0" indent="-342900" algn="ctr">
                        <a:lnSpc>
                          <a:spcPts val="2500"/>
                        </a:lnSpc>
                        <a:spcBef>
                          <a:spcPts val="0"/>
                        </a:spcBef>
                        <a:spcAft>
                          <a:spcPts val="0"/>
                        </a:spcAft>
                        <a:buNone/>
                      </a:pPr>
                      <a:r>
                        <a:rPr lang="en-US" sz="1800" b="0" dirty="0" smtClean="0">
                          <a:solidFill>
                            <a:schemeClr val="tx1"/>
                          </a:solidFill>
                          <a:latin typeface="Arial" pitchFamily="34" charset="0"/>
                          <a:ea typeface="Times New Roman"/>
                          <a:cs typeface="Arial" pitchFamily="34" charset="0"/>
                        </a:rPr>
                        <a:t>N 34</a:t>
                      </a:r>
                      <a:endParaRPr lang="en-US" sz="18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4"/>
                  </a:ext>
                </a:extLst>
              </a:tr>
              <a:tr h="223413">
                <a:tc>
                  <a:txBody>
                    <a:bodyPr/>
                    <a:lstStyle/>
                    <a:p>
                      <a:pPr marL="0" marR="0" algn="ctr">
                        <a:lnSpc>
                          <a:spcPts val="2500"/>
                        </a:lnSpc>
                        <a:spcBef>
                          <a:spcPts val="0"/>
                        </a:spcBef>
                        <a:spcAft>
                          <a:spcPts val="0"/>
                        </a:spcAft>
                      </a:pPr>
                      <a:endParaRPr lang="fi-FI" sz="1500" b="0" dirty="0">
                        <a:solidFill>
                          <a:schemeClr val="tx1"/>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id-ID" sz="1500" dirty="0" smtClean="0">
                          <a:solidFill>
                            <a:schemeClr val="tx1"/>
                          </a:solidFill>
                          <a:latin typeface="Arial" pitchFamily="34" charset="0"/>
                          <a:ea typeface="Times New Roman"/>
                          <a:cs typeface="Arial" pitchFamily="34" charset="0"/>
                        </a:rPr>
                        <a:t>18.00 s/d 00.00 Wib</a:t>
                      </a:r>
                      <a:endParaRPr lang="en-US" sz="1500" dirty="0">
                        <a:solidFill>
                          <a:schemeClr val="tx1"/>
                        </a:solidFill>
                        <a:latin typeface="Arial" pitchFamily="34" charset="0"/>
                        <a:ea typeface="Times New Roman"/>
                        <a:cs typeface="Arial" pitchFamily="34" charset="0"/>
                      </a:endParaRPr>
                    </a:p>
                  </a:txBody>
                  <a:tcPr marL="40364" marR="40364"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21</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43</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342900" marR="0" indent="-342900" algn="ctr">
                        <a:lnSpc>
                          <a:spcPts val="2500"/>
                        </a:lnSpc>
                        <a:spcBef>
                          <a:spcPts val="0"/>
                        </a:spcBef>
                        <a:spcAft>
                          <a:spcPts val="0"/>
                        </a:spcAft>
                        <a:buNone/>
                      </a:pPr>
                      <a:r>
                        <a:rPr lang="en-US" sz="1800" b="0" dirty="0" smtClean="0">
                          <a:solidFill>
                            <a:schemeClr val="tx1"/>
                          </a:solidFill>
                          <a:latin typeface="Arial" pitchFamily="34" charset="0"/>
                          <a:ea typeface="Times New Roman"/>
                          <a:cs typeface="Arial" pitchFamily="34" charset="0"/>
                        </a:rPr>
                        <a:t>N 105</a:t>
                      </a:r>
                      <a:endParaRPr lang="en-US" sz="18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6" name="Rounded Rectangle 5"/>
          <p:cNvSpPr/>
          <p:nvPr/>
        </p:nvSpPr>
        <p:spPr>
          <a:xfrm>
            <a:off x="8610600" y="3810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00"/>
                </a:solidFill>
                <a:latin typeface="Arial" pitchFamily="34" charset="0"/>
                <a:cs typeface="Arial" pitchFamily="34" charset="0"/>
              </a:rPr>
              <a:t>3</a:t>
            </a:r>
          </a:p>
        </p:txBody>
      </p:sp>
      <p:graphicFrame>
        <p:nvGraphicFramePr>
          <p:cNvPr id="7" name="Chart 6"/>
          <p:cNvGraphicFramePr>
            <a:graphicFrameLocks/>
          </p:cNvGraphicFramePr>
          <p:nvPr>
            <p:extLst>
              <p:ext uri="{D42A27DB-BD31-4B8C-83A1-F6EECF244321}">
                <p14:modId xmlns:p14="http://schemas.microsoft.com/office/powerpoint/2010/main" val="1091571674"/>
              </p:ext>
            </p:extLst>
          </p:nvPr>
        </p:nvGraphicFramePr>
        <p:xfrm>
          <a:off x="2154386" y="1068388"/>
          <a:ext cx="5413375" cy="2371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5347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7003703"/>
              </p:ext>
            </p:extLst>
          </p:nvPr>
        </p:nvGraphicFramePr>
        <p:xfrm>
          <a:off x="1073150" y="3805255"/>
          <a:ext cx="7759700" cy="2366945"/>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932401">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tblGrid>
              <a:tr h="304799">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09545">
                <a:tc>
                  <a:txBody>
                    <a:bodyPr/>
                    <a:lstStyle/>
                    <a:p>
                      <a:pPr marL="0" marR="0" algn="ctr">
                        <a:lnSpc>
                          <a:spcPts val="2300"/>
                        </a:lnSpc>
                        <a:spcBef>
                          <a:spcPts val="0"/>
                        </a:spcBef>
                        <a:spcAft>
                          <a:spcPts val="0"/>
                        </a:spcAft>
                      </a:pPr>
                      <a:r>
                        <a:rPr lang="id-ID" sz="1400" b="0" dirty="0" smtClean="0">
                          <a:solidFill>
                            <a:schemeClr val="tx1"/>
                          </a:solidFill>
                          <a:latin typeface="Arial" pitchFamily="34" charset="0"/>
                          <a:ea typeface="Times New Roman"/>
                          <a:cs typeface="Arial" pitchFamily="34" charset="0"/>
                        </a:rPr>
                        <a:t>5</a:t>
                      </a:r>
                      <a:r>
                        <a:rPr lang="en-US" sz="1400" b="0" dirty="0" smtClean="0">
                          <a:solidFill>
                            <a:schemeClr val="tx1"/>
                          </a:solidFill>
                          <a:latin typeface="Arial" pitchFamily="34" charset="0"/>
                          <a:ea typeface="Times New Roman"/>
                          <a:cs typeface="Arial" pitchFamily="34" charset="0"/>
                        </a:rPr>
                        <a:t>.</a:t>
                      </a: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err="1">
                          <a:solidFill>
                            <a:schemeClr val="tx1"/>
                          </a:solidFill>
                          <a:latin typeface="Arial" pitchFamily="34" charset="0"/>
                          <a:ea typeface="Times New Roman"/>
                          <a:cs typeface="Arial" pitchFamily="34" charset="0"/>
                        </a:rPr>
                        <a:t>Kendaraan</a:t>
                      </a:r>
                      <a:r>
                        <a:rPr lang="en-US" sz="1400" dirty="0">
                          <a:solidFill>
                            <a:schemeClr val="tx1"/>
                          </a:solidFill>
                          <a:latin typeface="Arial" pitchFamily="34" charset="0"/>
                          <a:ea typeface="Times New Roman"/>
                          <a:cs typeface="Arial" pitchFamily="34" charset="0"/>
                        </a:rPr>
                        <a:t> yang </a:t>
                      </a:r>
                      <a:r>
                        <a:rPr lang="en-US" sz="1400" dirty="0" err="1">
                          <a:solidFill>
                            <a:schemeClr val="tx1"/>
                          </a:solidFill>
                          <a:latin typeface="Arial" pitchFamily="34" charset="0"/>
                          <a:ea typeface="Times New Roman"/>
                          <a:cs typeface="Arial" pitchFamily="34" charset="0"/>
                        </a:rPr>
                        <a:t>terlibat</a:t>
                      </a:r>
                      <a:r>
                        <a:rPr lang="en-US" sz="1400" dirty="0">
                          <a:solidFill>
                            <a:schemeClr val="tx1"/>
                          </a:solidFill>
                          <a:latin typeface="Arial" pitchFamily="34" charset="0"/>
                          <a:ea typeface="Times New Roman"/>
                          <a:cs typeface="Arial" pitchFamily="34" charset="0"/>
                        </a:rPr>
                        <a:t> </a:t>
                      </a:r>
                      <a:r>
                        <a:rPr lang="en-US" sz="1400" dirty="0" err="1" smtClean="0">
                          <a:solidFill>
                            <a:schemeClr val="tx1"/>
                          </a:solidFill>
                          <a:latin typeface="Arial" pitchFamily="34" charset="0"/>
                          <a:ea typeface="Times New Roman"/>
                          <a:cs typeface="Arial" pitchFamily="34" charset="0"/>
                        </a:rPr>
                        <a:t>Laka</a:t>
                      </a:r>
                      <a:r>
                        <a:rPr lang="en-US" sz="1400" dirty="0" smtClean="0">
                          <a:solidFill>
                            <a:schemeClr val="tx1"/>
                          </a:solidFill>
                          <a:latin typeface="Arial" pitchFamily="34" charset="0"/>
                          <a:ea typeface="Times New Roman"/>
                          <a:cs typeface="Arial" pitchFamily="34" charset="0"/>
                        </a:rPr>
                        <a:t> </a:t>
                      </a:r>
                      <a:r>
                        <a:rPr lang="en-US" sz="1400" dirty="0">
                          <a:solidFill>
                            <a:schemeClr val="tx1"/>
                          </a:solidFill>
                          <a:latin typeface="Arial" pitchFamily="34" charset="0"/>
                          <a:ea typeface="Times New Roman"/>
                          <a:cs typeface="Arial" pitchFamily="34" charset="0"/>
                        </a:rPr>
                        <a:t>:</a:t>
                      </a:r>
                    </a:p>
                  </a:txBody>
                  <a:tcPr marL="54907" marR="54907"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1"/>
                  </a:ext>
                </a:extLst>
              </a:tr>
              <a:tr h="223413">
                <a:tc>
                  <a:txBody>
                    <a:bodyPr/>
                    <a:lstStyle/>
                    <a:p>
                      <a:pPr marL="0" marR="0" algn="ctr">
                        <a:lnSpc>
                          <a:spcPts val="2300"/>
                        </a:lnSpc>
                        <a:spcBef>
                          <a:spcPts val="0"/>
                        </a:spcBef>
                        <a:spcAft>
                          <a:spcPts val="0"/>
                        </a:spcAft>
                      </a:pPr>
                      <a:endParaRPr lang="es-MX"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err="1" smtClean="0">
                          <a:solidFill>
                            <a:schemeClr val="tx1"/>
                          </a:solidFill>
                          <a:latin typeface="Arial" pitchFamily="34" charset="0"/>
                          <a:ea typeface="Times New Roman"/>
                          <a:cs typeface="Arial" pitchFamily="34" charset="0"/>
                        </a:rPr>
                        <a:t>Sepeda</a:t>
                      </a:r>
                      <a:r>
                        <a:rPr lang="en-US" sz="1400" dirty="0" smtClean="0">
                          <a:solidFill>
                            <a:schemeClr val="tx1"/>
                          </a:solidFill>
                          <a:latin typeface="Arial" pitchFamily="34" charset="0"/>
                          <a:ea typeface="Times New Roman"/>
                          <a:cs typeface="Arial" pitchFamily="34" charset="0"/>
                        </a:rPr>
                        <a:t> Motor</a:t>
                      </a:r>
                      <a:endParaRPr lang="en-US" sz="1400" dirty="0">
                        <a:solidFill>
                          <a:schemeClr val="tx1"/>
                        </a:solidFill>
                        <a:latin typeface="Arial" pitchFamily="34" charset="0"/>
                        <a:ea typeface="Times New Roman"/>
                        <a:cs typeface="Arial" pitchFamily="34" charset="0"/>
                      </a:endParaRPr>
                    </a:p>
                  </a:txBody>
                  <a:tcPr marL="54907" marR="54907"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159</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188</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N 18</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2"/>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Mobil </a:t>
                      </a:r>
                      <a:r>
                        <a:rPr lang="en-US" sz="1400" dirty="0" err="1" smtClean="0">
                          <a:solidFill>
                            <a:schemeClr val="tx1"/>
                          </a:solidFill>
                          <a:latin typeface="Arial" pitchFamily="34" charset="0"/>
                          <a:ea typeface="Times New Roman"/>
                          <a:cs typeface="Arial" pitchFamily="34" charset="0"/>
                        </a:rPr>
                        <a:t>Penumpang</a:t>
                      </a:r>
                      <a:endParaRPr lang="en-US" sz="1400" dirty="0">
                        <a:solidFill>
                          <a:schemeClr val="tx1"/>
                        </a:solidFill>
                        <a:latin typeface="Arial" pitchFamily="34" charset="0"/>
                        <a:ea typeface="Times New Roman"/>
                        <a:cs typeface="Arial" pitchFamily="34" charset="0"/>
                      </a:endParaRPr>
                    </a:p>
                  </a:txBody>
                  <a:tcPr marL="54907" marR="54907"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34</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30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12</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3"/>
                  </a:ext>
                </a:extLst>
              </a:tr>
              <a:tr h="223413">
                <a:tc>
                  <a:txBody>
                    <a:bodyPr/>
                    <a:lstStyle/>
                    <a:p>
                      <a:pPr marL="0" marR="0" algn="ctr">
                        <a:lnSpc>
                          <a:spcPts val="2300"/>
                        </a:lnSpc>
                        <a:spcBef>
                          <a:spcPts val="0"/>
                        </a:spcBef>
                        <a:spcAft>
                          <a:spcPts val="0"/>
                        </a:spcAft>
                      </a:pPr>
                      <a:endParaRPr lang="fi-FI"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Mobil </a:t>
                      </a:r>
                      <a:r>
                        <a:rPr lang="en-US" sz="1400" dirty="0" err="1" smtClean="0">
                          <a:solidFill>
                            <a:schemeClr val="tx1"/>
                          </a:solidFill>
                          <a:latin typeface="Arial" pitchFamily="34" charset="0"/>
                          <a:ea typeface="Times New Roman"/>
                          <a:cs typeface="Arial" pitchFamily="34" charset="0"/>
                        </a:rPr>
                        <a:t>Beban</a:t>
                      </a:r>
                      <a:r>
                        <a:rPr lang="en-US" sz="1400" dirty="0" smtClean="0">
                          <a:solidFill>
                            <a:schemeClr val="tx1"/>
                          </a:solidFill>
                          <a:latin typeface="Arial" pitchFamily="34" charset="0"/>
                          <a:ea typeface="Times New Roman"/>
                          <a:cs typeface="Arial" pitchFamily="34" charset="0"/>
                        </a:rPr>
                        <a:t>/</a:t>
                      </a:r>
                      <a:r>
                        <a:rPr lang="en-US" sz="1400" dirty="0" err="1" smtClean="0">
                          <a:solidFill>
                            <a:schemeClr val="tx1"/>
                          </a:solidFill>
                          <a:latin typeface="Arial" pitchFamily="34" charset="0"/>
                          <a:ea typeface="Times New Roman"/>
                          <a:cs typeface="Arial" pitchFamily="34" charset="0"/>
                        </a:rPr>
                        <a:t>Barang</a:t>
                      </a:r>
                      <a:endParaRPr lang="en-US" sz="1400" dirty="0">
                        <a:solidFill>
                          <a:schemeClr val="tx1"/>
                        </a:solidFill>
                        <a:latin typeface="Arial" pitchFamily="34" charset="0"/>
                        <a:ea typeface="Times New Roman"/>
                        <a:cs typeface="Arial" pitchFamily="34" charset="0"/>
                      </a:endParaRPr>
                    </a:p>
                  </a:txBody>
                  <a:tcPr marL="54907" marR="54907"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9</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18</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4"/>
                  </a:ext>
                </a:extLst>
              </a:tr>
              <a:tr h="223413">
                <a:tc>
                  <a:txBody>
                    <a:bodyPr/>
                    <a:lstStyle/>
                    <a:p>
                      <a:pPr marL="0" marR="0" algn="ctr">
                        <a:lnSpc>
                          <a:spcPts val="2300"/>
                        </a:lnSpc>
                        <a:spcBef>
                          <a:spcPts val="0"/>
                        </a:spcBef>
                        <a:spcAft>
                          <a:spcPts val="0"/>
                        </a:spcAft>
                      </a:pPr>
                      <a:endParaRPr lang="fi-FI"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Bus</a:t>
                      </a:r>
                      <a:endParaRPr lang="en-US" sz="1400" dirty="0">
                        <a:solidFill>
                          <a:schemeClr val="tx1"/>
                        </a:solidFill>
                        <a:latin typeface="Arial" pitchFamily="34" charset="0"/>
                        <a:ea typeface="Times New Roman"/>
                        <a:cs typeface="Arial" pitchFamily="34" charset="0"/>
                      </a:endParaRPr>
                    </a:p>
                  </a:txBody>
                  <a:tcPr marL="54907" marR="54907"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5"/>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GB" sz="1400" dirty="0" err="1" smtClean="0">
                          <a:solidFill>
                            <a:schemeClr val="tx1"/>
                          </a:solidFill>
                          <a:latin typeface="Arial" pitchFamily="34" charset="0"/>
                          <a:ea typeface="Times New Roman"/>
                          <a:cs typeface="Arial" pitchFamily="34" charset="0"/>
                        </a:rPr>
                        <a:t>Kendaraan</a:t>
                      </a:r>
                      <a:r>
                        <a:rPr lang="en-GB" sz="1400" dirty="0" smtClean="0">
                          <a:solidFill>
                            <a:schemeClr val="tx1"/>
                          </a:solidFill>
                          <a:latin typeface="Arial" pitchFamily="34" charset="0"/>
                          <a:ea typeface="Times New Roman"/>
                          <a:cs typeface="Arial" pitchFamily="34" charset="0"/>
                        </a:rPr>
                        <a:t> </a:t>
                      </a:r>
                      <a:r>
                        <a:rPr lang="en-GB" sz="1400" dirty="0" err="1" smtClean="0">
                          <a:solidFill>
                            <a:schemeClr val="tx1"/>
                          </a:solidFill>
                          <a:latin typeface="Arial" pitchFamily="34" charset="0"/>
                          <a:ea typeface="Times New Roman"/>
                          <a:cs typeface="Arial" pitchFamily="34" charset="0"/>
                        </a:rPr>
                        <a:t>Khusus</a:t>
                      </a:r>
                      <a:r>
                        <a:rPr lang="en-GB" sz="1400" dirty="0" smtClean="0">
                          <a:solidFill>
                            <a:schemeClr val="tx1"/>
                          </a:solidFill>
                          <a:latin typeface="Arial" pitchFamily="34" charset="0"/>
                          <a:ea typeface="Times New Roman"/>
                          <a:cs typeface="Arial" pitchFamily="34" charset="0"/>
                        </a:rPr>
                        <a:t>/KA</a:t>
                      </a:r>
                      <a:endParaRPr lang="en-GB" sz="1400" dirty="0">
                        <a:solidFill>
                          <a:schemeClr val="tx1"/>
                        </a:solidFill>
                        <a:latin typeface="Arial" pitchFamily="34" charset="0"/>
                        <a:ea typeface="Times New Roman"/>
                        <a:cs typeface="Arial" pitchFamily="34" charset="0"/>
                      </a:endParaRPr>
                    </a:p>
                  </a:txBody>
                  <a:tcPr marL="54907" marR="54907"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3</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6"/>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err="1" smtClean="0">
                          <a:solidFill>
                            <a:schemeClr val="tx1"/>
                          </a:solidFill>
                          <a:latin typeface="Arial" pitchFamily="34" charset="0"/>
                          <a:ea typeface="Times New Roman"/>
                          <a:cs typeface="Arial" pitchFamily="34" charset="0"/>
                        </a:rPr>
                        <a:t>Kendaraan</a:t>
                      </a:r>
                      <a:r>
                        <a:rPr lang="en-US" sz="1400" dirty="0" smtClean="0">
                          <a:solidFill>
                            <a:schemeClr val="tx1"/>
                          </a:solidFill>
                          <a:latin typeface="Arial" pitchFamily="34" charset="0"/>
                          <a:ea typeface="Times New Roman"/>
                          <a:cs typeface="Arial" pitchFamily="34" charset="0"/>
                        </a:rPr>
                        <a:t> </a:t>
                      </a:r>
                      <a:r>
                        <a:rPr lang="en-US" sz="1400" dirty="0" err="1" smtClean="0">
                          <a:solidFill>
                            <a:schemeClr val="tx1"/>
                          </a:solidFill>
                          <a:latin typeface="Arial" pitchFamily="34" charset="0"/>
                          <a:ea typeface="Times New Roman"/>
                          <a:cs typeface="Arial" pitchFamily="34" charset="0"/>
                        </a:rPr>
                        <a:t>tidak</a:t>
                      </a:r>
                      <a:r>
                        <a:rPr lang="en-US" sz="1400" dirty="0" smtClean="0">
                          <a:solidFill>
                            <a:schemeClr val="tx1"/>
                          </a:solidFill>
                          <a:latin typeface="Arial" pitchFamily="34" charset="0"/>
                          <a:ea typeface="Times New Roman"/>
                          <a:cs typeface="Arial" pitchFamily="34" charset="0"/>
                        </a:rPr>
                        <a:t> </a:t>
                      </a:r>
                      <a:r>
                        <a:rPr lang="en-US" sz="1400" dirty="0" err="1" smtClean="0">
                          <a:solidFill>
                            <a:schemeClr val="tx1"/>
                          </a:solidFill>
                          <a:latin typeface="Arial" pitchFamily="34" charset="0"/>
                          <a:ea typeface="Times New Roman"/>
                          <a:cs typeface="Arial" pitchFamily="34" charset="0"/>
                        </a:rPr>
                        <a:t>Bermotor</a:t>
                      </a:r>
                      <a:endParaRPr lang="en-US" sz="1400" dirty="0">
                        <a:solidFill>
                          <a:schemeClr val="tx1"/>
                        </a:solidFill>
                        <a:latin typeface="Arial" pitchFamily="34" charset="0"/>
                        <a:ea typeface="Times New Roman"/>
                        <a:cs typeface="Arial" pitchFamily="34" charset="0"/>
                      </a:endParaRPr>
                    </a:p>
                  </a:txBody>
                  <a:tcPr marL="54907" marR="54907"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4</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4</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Rounded Rectangle 4"/>
          <p:cNvSpPr/>
          <p:nvPr/>
        </p:nvSpPr>
        <p:spPr>
          <a:xfrm>
            <a:off x="85344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4</a:t>
            </a:r>
            <a:endParaRPr lang="en-US" sz="1200" dirty="0">
              <a:solidFill>
                <a:srgbClr val="000000"/>
              </a:solidFill>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320910020"/>
              </p:ext>
            </p:extLst>
          </p:nvPr>
        </p:nvGraphicFramePr>
        <p:xfrm>
          <a:off x="2293937" y="990600"/>
          <a:ext cx="5318125" cy="24987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381000"/>
            <a:ext cx="5334000" cy="400110"/>
          </a:xfrm>
          <a:prstGeom prst="rect">
            <a:avLst/>
          </a:prstGeom>
          <a:noFill/>
        </p:spPr>
        <p:txBody>
          <a:bodyPr wrap="square">
            <a:spAutoFit/>
          </a:bodyPr>
          <a:lstStyle/>
          <a:p>
            <a:pPr fontAlgn="auto">
              <a:spcBef>
                <a:spcPts val="0"/>
              </a:spcBef>
              <a:spcAft>
                <a:spcPts val="0"/>
              </a:spcAft>
              <a:defRPr/>
            </a:pP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Kendaraan</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 yang </a:t>
            </a: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terlibat</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 </a:t>
            </a: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laka</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spTree>
    <p:extLst>
      <p:ext uri="{BB962C8B-B14F-4D97-AF65-F5344CB8AC3E}">
        <p14:creationId xmlns:p14="http://schemas.microsoft.com/office/powerpoint/2010/main" val="3325560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3288713"/>
              </p:ext>
            </p:extLst>
          </p:nvPr>
        </p:nvGraphicFramePr>
        <p:xfrm>
          <a:off x="1073150" y="3586146"/>
          <a:ext cx="7759700" cy="2967054"/>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932401">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tblGrid>
              <a:tr h="304799">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23413">
                <a:tc>
                  <a:txBody>
                    <a:bodyPr/>
                    <a:lstStyle/>
                    <a:p>
                      <a:pPr marL="0" marR="0" algn="ctr">
                        <a:lnSpc>
                          <a:spcPts val="2300"/>
                        </a:lnSpc>
                        <a:spcBef>
                          <a:spcPts val="0"/>
                        </a:spcBef>
                        <a:spcAft>
                          <a:spcPts val="0"/>
                        </a:spcAft>
                      </a:pPr>
                      <a:r>
                        <a:rPr lang="id-ID" sz="1400" b="0" dirty="0" smtClean="0">
                          <a:solidFill>
                            <a:schemeClr val="tx1"/>
                          </a:solidFill>
                          <a:latin typeface="Arial" pitchFamily="34" charset="0"/>
                          <a:ea typeface="Times New Roman"/>
                          <a:cs typeface="Arial" pitchFamily="34" charset="0"/>
                        </a:rPr>
                        <a:t>6</a:t>
                      </a:r>
                      <a:r>
                        <a:rPr lang="en-US" sz="1400" b="0" dirty="0" smtClean="0">
                          <a:solidFill>
                            <a:schemeClr val="tx1"/>
                          </a:solidFill>
                          <a:latin typeface="Arial" pitchFamily="34" charset="0"/>
                          <a:ea typeface="Times New Roman"/>
                          <a:cs typeface="Arial" pitchFamily="34" charset="0"/>
                        </a:rPr>
                        <a:t>.</a:t>
                      </a: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a:solidFill>
                            <a:schemeClr val="tx1"/>
                          </a:solidFill>
                          <a:latin typeface="Arial" pitchFamily="34" charset="0"/>
                          <a:ea typeface="Times New Roman"/>
                          <a:cs typeface="Arial" pitchFamily="34" charset="0"/>
                        </a:rPr>
                        <a:t>Korban </a:t>
                      </a:r>
                      <a:r>
                        <a:rPr lang="fi-FI" sz="1400" dirty="0" smtClean="0">
                          <a:solidFill>
                            <a:schemeClr val="tx1"/>
                          </a:solidFill>
                          <a:latin typeface="Arial" pitchFamily="34" charset="0"/>
                          <a:ea typeface="Times New Roman"/>
                          <a:cs typeface="Arial" pitchFamily="34" charset="0"/>
                        </a:rPr>
                        <a:t>Laka </a:t>
                      </a:r>
                      <a:r>
                        <a:rPr lang="fi-FI" sz="1400" dirty="0">
                          <a:solidFill>
                            <a:schemeClr val="tx1"/>
                          </a:solidFill>
                          <a:latin typeface="Arial" pitchFamily="34" charset="0"/>
                          <a:ea typeface="Times New Roman"/>
                          <a:cs typeface="Arial" pitchFamily="34" charset="0"/>
                        </a:rPr>
                        <a:t>menurut profesi :</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9"/>
                  </a:ext>
                </a:extLst>
              </a:tr>
              <a:tr h="325454">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a:solidFill>
                            <a:schemeClr val="tx1"/>
                          </a:solidFill>
                          <a:latin typeface="Arial" pitchFamily="34" charset="0"/>
                          <a:ea typeface="Times New Roman"/>
                          <a:cs typeface="Arial" pitchFamily="34" charset="0"/>
                        </a:rPr>
                        <a:t>Pegawai Negeri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2</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50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0"/>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rgbClr val="FF0000"/>
                          </a:solidFill>
                          <a:latin typeface="Arial" pitchFamily="34" charset="0"/>
                          <a:ea typeface="Times New Roman"/>
                          <a:cs typeface="Arial" pitchFamily="34" charset="0"/>
                        </a:rPr>
                        <a:t>Swasta</a:t>
                      </a:r>
                      <a:endParaRPr lang="en-US" sz="1400" dirty="0">
                        <a:solidFill>
                          <a:srgbClr val="FF0000"/>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116</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121</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N </a:t>
                      </a:r>
                      <a:r>
                        <a:rPr lang="en-US" dirty="0" smtClean="0">
                          <a:solidFill>
                            <a:srgbClr val="FF0000"/>
                          </a:solidFill>
                        </a:rPr>
                        <a:t>4</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1"/>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chemeClr val="tx1"/>
                          </a:solidFill>
                          <a:latin typeface="Arial" pitchFamily="34" charset="0"/>
                          <a:ea typeface="Times New Roman"/>
                          <a:cs typeface="Arial" pitchFamily="34" charset="0"/>
                        </a:rPr>
                        <a:t>Mahasiswa</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7</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17</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143</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2"/>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id-ID" sz="1400" dirty="0" smtClean="0">
                          <a:solidFill>
                            <a:schemeClr val="tx1"/>
                          </a:solidFill>
                          <a:latin typeface="Arial" pitchFamily="34" charset="0"/>
                          <a:ea typeface="Times New Roman"/>
                          <a:cs typeface="Arial" pitchFamily="34" charset="0"/>
                        </a:rPr>
                        <a:t>Pelajar</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15</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24</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60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3"/>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chemeClr val="tx1"/>
                          </a:solidFill>
                          <a:latin typeface="Arial" pitchFamily="34" charset="0"/>
                          <a:ea typeface="Times New Roman"/>
                          <a:cs typeface="Arial" pitchFamily="34" charset="0"/>
                        </a:rPr>
                        <a:t>TNI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4"/>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id-ID" sz="1400" dirty="0" smtClean="0">
                          <a:solidFill>
                            <a:schemeClr val="tx1"/>
                          </a:solidFill>
                          <a:latin typeface="Arial" pitchFamily="34" charset="0"/>
                          <a:ea typeface="Times New Roman"/>
                          <a:cs typeface="Arial" pitchFamily="34" charset="0"/>
                        </a:rPr>
                        <a:t>POLRI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5"/>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a:solidFill>
                            <a:schemeClr val="tx1"/>
                          </a:solidFill>
                          <a:latin typeface="Arial" pitchFamily="34" charset="0"/>
                          <a:ea typeface="Times New Roman"/>
                          <a:cs typeface="Arial" pitchFamily="34" charset="0"/>
                        </a:rPr>
                        <a:t>Pengemudi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6"/>
                  </a:ext>
                </a:extLst>
              </a:tr>
              <a:tr h="223413">
                <a:tc>
                  <a:txBody>
                    <a:bodyPr/>
                    <a:lstStyle/>
                    <a:p>
                      <a:pPr marL="0" marR="0" algn="ctr">
                        <a:lnSpc>
                          <a:spcPts val="2300"/>
                        </a:lnSpc>
                        <a:spcBef>
                          <a:spcPts val="0"/>
                        </a:spcBef>
                        <a:spcAft>
                          <a:spcPts val="0"/>
                        </a:spcAft>
                      </a:pPr>
                      <a:endParaRPr lang="en-US" sz="1400" b="0" dirty="0">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a:latin typeface="Arial" pitchFamily="34" charset="0"/>
                          <a:ea typeface="Times New Roman"/>
                          <a:cs typeface="Arial" pitchFamily="34" charset="0"/>
                        </a:rPr>
                        <a:t>Lain – lain</a:t>
                      </a:r>
                      <a:endParaRPr lang="en-US" sz="1400" dirty="0">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2</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2</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5" name="Rounded Rectangle 4"/>
          <p:cNvSpPr/>
          <p:nvPr/>
        </p:nvSpPr>
        <p:spPr>
          <a:xfrm>
            <a:off x="85344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00"/>
                </a:solidFill>
                <a:latin typeface="Arial" pitchFamily="34" charset="0"/>
                <a:cs typeface="Arial" pitchFamily="34" charset="0"/>
              </a:rPr>
              <a:t>5</a:t>
            </a:r>
          </a:p>
        </p:txBody>
      </p:sp>
      <p:graphicFrame>
        <p:nvGraphicFramePr>
          <p:cNvPr id="6" name="Chart 5"/>
          <p:cNvGraphicFramePr>
            <a:graphicFrameLocks/>
          </p:cNvGraphicFramePr>
          <p:nvPr>
            <p:extLst>
              <p:ext uri="{D42A27DB-BD31-4B8C-83A1-F6EECF244321}">
                <p14:modId xmlns:p14="http://schemas.microsoft.com/office/powerpoint/2010/main" val="3611418026"/>
              </p:ext>
            </p:extLst>
          </p:nvPr>
        </p:nvGraphicFramePr>
        <p:xfrm>
          <a:off x="2270125" y="990600"/>
          <a:ext cx="5365750" cy="21971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381000"/>
            <a:ext cx="3349824" cy="400110"/>
          </a:xfrm>
          <a:prstGeom prst="rect">
            <a:avLst/>
          </a:prstGeom>
          <a:noFill/>
        </p:spPr>
        <p:txBody>
          <a:bodyPr wrap="square">
            <a:spAutoFit/>
          </a:bodyPr>
          <a:lstStyle/>
          <a:p>
            <a:pPr fontAlgn="auto">
              <a:spcBef>
                <a:spcPts val="0"/>
              </a:spcBef>
              <a:spcAft>
                <a:spcPts val="0"/>
              </a:spcAft>
              <a:defRPr/>
            </a:pP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Profesi</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rPr>
              <a:t> korban</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spTree>
    <p:extLst>
      <p:ext uri="{BB962C8B-B14F-4D97-AF65-F5344CB8AC3E}">
        <p14:creationId xmlns:p14="http://schemas.microsoft.com/office/powerpoint/2010/main" val="334445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78207486"/>
              </p:ext>
            </p:extLst>
          </p:nvPr>
        </p:nvGraphicFramePr>
        <p:xfrm>
          <a:off x="1073150" y="4114800"/>
          <a:ext cx="7759700" cy="2209800"/>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932401">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tblGrid>
              <a:tr h="223413">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23413">
                <a:tc>
                  <a:txBody>
                    <a:bodyPr/>
                    <a:lstStyle/>
                    <a:p>
                      <a:pPr marL="0" marR="0" algn="ctr">
                        <a:lnSpc>
                          <a:spcPts val="2500"/>
                        </a:lnSpc>
                        <a:spcBef>
                          <a:spcPts val="0"/>
                        </a:spcBef>
                        <a:spcAft>
                          <a:spcPts val="0"/>
                        </a:spcAft>
                      </a:pPr>
                      <a:r>
                        <a:rPr lang="en-US" sz="1500" b="0" dirty="0" smtClean="0">
                          <a:solidFill>
                            <a:schemeClr val="tx1"/>
                          </a:solidFill>
                          <a:latin typeface="Arial" pitchFamily="34" charset="0"/>
                          <a:ea typeface="Times New Roman"/>
                          <a:cs typeface="Arial" pitchFamily="34" charset="0"/>
                        </a:rPr>
                        <a:t>7.</a:t>
                      </a: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500" dirty="0">
                          <a:solidFill>
                            <a:schemeClr val="tx1"/>
                          </a:solidFill>
                          <a:latin typeface="Arial"/>
                          <a:ea typeface="Times New Roman"/>
                          <a:cs typeface="Times New Roman"/>
                        </a:rPr>
                        <a:t>Umur korban </a:t>
                      </a:r>
                      <a:r>
                        <a:rPr lang="fi-FI" sz="1500" dirty="0" smtClean="0">
                          <a:solidFill>
                            <a:schemeClr val="tx1"/>
                          </a:solidFill>
                          <a:latin typeface="Arial"/>
                          <a:ea typeface="Times New Roman"/>
                          <a:cs typeface="Times New Roman"/>
                        </a:rPr>
                        <a:t>Laka </a:t>
                      </a:r>
                      <a:endParaRPr lang="en-US" sz="1500" dirty="0">
                        <a:solidFill>
                          <a:schemeClr val="tx1"/>
                        </a:solidFill>
                        <a:latin typeface="Times New Roman"/>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1"/>
                  </a:ext>
                </a:extLst>
              </a:tr>
              <a:tr h="166673">
                <a:tc>
                  <a:txBody>
                    <a:bodyPr/>
                    <a:lstStyle/>
                    <a:p>
                      <a:pPr marL="0" marR="0" algn="ctr">
                        <a:lnSpc>
                          <a:spcPts val="2500"/>
                        </a:lnSpc>
                        <a:spcBef>
                          <a:spcPts val="0"/>
                        </a:spcBef>
                        <a:spcAft>
                          <a:spcPts val="0"/>
                        </a:spcAft>
                      </a:pPr>
                      <a:endParaRPr lang="es-MX"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500" dirty="0">
                          <a:solidFill>
                            <a:schemeClr val="tx1"/>
                          </a:solidFill>
                          <a:latin typeface="Arial"/>
                          <a:ea typeface="Times New Roman"/>
                          <a:cs typeface="Times New Roman"/>
                        </a:rPr>
                        <a:t>0 s/d </a:t>
                      </a:r>
                      <a:r>
                        <a:rPr lang="id-ID" sz="1500" dirty="0" smtClean="0">
                          <a:solidFill>
                            <a:schemeClr val="tx1"/>
                          </a:solidFill>
                          <a:latin typeface="Arial"/>
                          <a:ea typeface="Times New Roman"/>
                          <a:cs typeface="Times New Roman"/>
                        </a:rPr>
                        <a:t>16</a:t>
                      </a:r>
                      <a:r>
                        <a:rPr lang="fi-FI" sz="1500" dirty="0" smtClean="0">
                          <a:solidFill>
                            <a:schemeClr val="tx1"/>
                          </a:solidFill>
                          <a:latin typeface="Arial"/>
                          <a:ea typeface="Times New Roman"/>
                          <a:cs typeface="Times New Roman"/>
                        </a:rPr>
                        <a:t> </a:t>
                      </a:r>
                      <a:r>
                        <a:rPr lang="fi-FI" sz="1500" dirty="0">
                          <a:solidFill>
                            <a:schemeClr val="tx1"/>
                          </a:solidFill>
                          <a:latin typeface="Arial"/>
                          <a:ea typeface="Times New Roman"/>
                          <a:cs typeface="Times New Roman"/>
                        </a:rPr>
                        <a:t>tahun</a:t>
                      </a:r>
                      <a:endParaRPr lang="en-US" sz="1500" dirty="0">
                        <a:solidFill>
                          <a:schemeClr val="tx1"/>
                        </a:solidFill>
                        <a:latin typeface="Times New Roman"/>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14</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17</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21</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2"/>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500" dirty="0" smtClean="0">
                          <a:solidFill>
                            <a:schemeClr val="tx1"/>
                          </a:solidFill>
                          <a:latin typeface="Arial"/>
                          <a:ea typeface="Times New Roman"/>
                          <a:cs typeface="Times New Roman"/>
                        </a:rPr>
                        <a:t>1</a:t>
                      </a:r>
                      <a:r>
                        <a:rPr lang="id-ID" sz="1500" dirty="0" smtClean="0">
                          <a:solidFill>
                            <a:schemeClr val="tx1"/>
                          </a:solidFill>
                          <a:latin typeface="Arial"/>
                          <a:ea typeface="Times New Roman"/>
                          <a:cs typeface="Times New Roman"/>
                        </a:rPr>
                        <a:t>7</a:t>
                      </a:r>
                      <a:r>
                        <a:rPr lang="fi-FI" sz="1500" dirty="0" smtClean="0">
                          <a:solidFill>
                            <a:schemeClr val="tx1"/>
                          </a:solidFill>
                          <a:latin typeface="Arial"/>
                          <a:ea typeface="Times New Roman"/>
                          <a:cs typeface="Times New Roman"/>
                        </a:rPr>
                        <a:t> </a:t>
                      </a:r>
                      <a:r>
                        <a:rPr lang="fi-FI" sz="1500" dirty="0">
                          <a:solidFill>
                            <a:schemeClr val="tx1"/>
                          </a:solidFill>
                          <a:latin typeface="Arial"/>
                          <a:ea typeface="Times New Roman"/>
                          <a:cs typeface="Times New Roman"/>
                        </a:rPr>
                        <a:t>s/d </a:t>
                      </a:r>
                      <a:r>
                        <a:rPr lang="id-ID" sz="1500" dirty="0" smtClean="0">
                          <a:solidFill>
                            <a:schemeClr val="tx1"/>
                          </a:solidFill>
                          <a:latin typeface="Arial"/>
                          <a:ea typeface="Times New Roman"/>
                          <a:cs typeface="Times New Roman"/>
                        </a:rPr>
                        <a:t>20</a:t>
                      </a:r>
                      <a:r>
                        <a:rPr lang="fi-FI" sz="1500" dirty="0" smtClean="0">
                          <a:solidFill>
                            <a:schemeClr val="tx1"/>
                          </a:solidFill>
                          <a:latin typeface="Arial"/>
                          <a:ea typeface="Times New Roman"/>
                          <a:cs typeface="Times New Roman"/>
                        </a:rPr>
                        <a:t> </a:t>
                      </a:r>
                      <a:r>
                        <a:rPr lang="fi-FI" sz="1500" dirty="0">
                          <a:solidFill>
                            <a:schemeClr val="tx1"/>
                          </a:solidFill>
                          <a:latin typeface="Arial"/>
                          <a:ea typeface="Times New Roman"/>
                          <a:cs typeface="Times New Roman"/>
                        </a:rPr>
                        <a:t>tahun</a:t>
                      </a:r>
                      <a:endParaRPr lang="en-US" sz="1500" dirty="0">
                        <a:solidFill>
                          <a:schemeClr val="tx1"/>
                        </a:solidFill>
                        <a:latin typeface="Times New Roman"/>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10</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22</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120</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3"/>
                  </a:ext>
                </a:extLst>
              </a:tr>
              <a:tr h="223413">
                <a:tc>
                  <a:txBody>
                    <a:bodyPr/>
                    <a:lstStyle/>
                    <a:p>
                      <a:pPr marL="0" marR="0" algn="ctr">
                        <a:lnSpc>
                          <a:spcPts val="2500"/>
                        </a:lnSpc>
                        <a:spcBef>
                          <a:spcPts val="0"/>
                        </a:spcBef>
                        <a:spcAft>
                          <a:spcPts val="0"/>
                        </a:spcAft>
                      </a:pPr>
                      <a:endParaRPr lang="fi-FI"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id-ID" sz="1500" dirty="0" smtClean="0">
                          <a:solidFill>
                            <a:schemeClr val="tx1"/>
                          </a:solidFill>
                          <a:latin typeface="Arial"/>
                          <a:ea typeface="Times New Roman"/>
                          <a:cs typeface="Times New Roman"/>
                        </a:rPr>
                        <a:t>21</a:t>
                      </a:r>
                      <a:r>
                        <a:rPr lang="fi-FI" sz="1500" dirty="0" smtClean="0">
                          <a:solidFill>
                            <a:schemeClr val="tx1"/>
                          </a:solidFill>
                          <a:latin typeface="Arial"/>
                          <a:ea typeface="Times New Roman"/>
                          <a:cs typeface="Times New Roman"/>
                        </a:rPr>
                        <a:t> </a:t>
                      </a:r>
                      <a:r>
                        <a:rPr lang="fi-FI" sz="1500" dirty="0">
                          <a:solidFill>
                            <a:schemeClr val="tx1"/>
                          </a:solidFill>
                          <a:latin typeface="Arial"/>
                          <a:ea typeface="Times New Roman"/>
                          <a:cs typeface="Times New Roman"/>
                        </a:rPr>
                        <a:t>s/d </a:t>
                      </a:r>
                      <a:r>
                        <a:rPr lang="fi-FI" sz="1500" dirty="0" smtClean="0">
                          <a:solidFill>
                            <a:schemeClr val="tx1"/>
                          </a:solidFill>
                          <a:latin typeface="Arial"/>
                          <a:ea typeface="Times New Roman"/>
                          <a:cs typeface="Times New Roman"/>
                        </a:rPr>
                        <a:t>30 </a:t>
                      </a:r>
                      <a:r>
                        <a:rPr lang="fi-FI" sz="1500" dirty="0">
                          <a:solidFill>
                            <a:schemeClr val="tx1"/>
                          </a:solidFill>
                          <a:latin typeface="Arial"/>
                          <a:ea typeface="Times New Roman"/>
                          <a:cs typeface="Times New Roman"/>
                        </a:rPr>
                        <a:t>tahun</a:t>
                      </a:r>
                      <a:endParaRPr lang="en-US" sz="1500" dirty="0">
                        <a:solidFill>
                          <a:schemeClr val="tx1"/>
                        </a:solidFill>
                        <a:latin typeface="Times New Roman"/>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31</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41</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32</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4"/>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500" b="0" dirty="0" smtClean="0">
                          <a:solidFill>
                            <a:schemeClr val="tx1"/>
                          </a:solidFill>
                          <a:latin typeface="Arial"/>
                          <a:ea typeface="Times New Roman"/>
                          <a:cs typeface="Times New Roman"/>
                        </a:rPr>
                        <a:t>31 </a:t>
                      </a:r>
                      <a:r>
                        <a:rPr lang="fi-FI" sz="1500" b="0" dirty="0">
                          <a:solidFill>
                            <a:schemeClr val="tx1"/>
                          </a:solidFill>
                          <a:latin typeface="Arial"/>
                          <a:ea typeface="Times New Roman"/>
                          <a:cs typeface="Times New Roman"/>
                        </a:rPr>
                        <a:t>s/d </a:t>
                      </a:r>
                      <a:r>
                        <a:rPr lang="id-ID" sz="1500" b="0" dirty="0" smtClean="0">
                          <a:solidFill>
                            <a:schemeClr val="tx1"/>
                          </a:solidFill>
                          <a:latin typeface="Arial"/>
                          <a:ea typeface="Times New Roman"/>
                          <a:cs typeface="Times New Roman"/>
                        </a:rPr>
                        <a:t>5</a:t>
                      </a:r>
                      <a:r>
                        <a:rPr lang="fi-FI" sz="1500" b="0" dirty="0" smtClean="0">
                          <a:solidFill>
                            <a:schemeClr val="tx1"/>
                          </a:solidFill>
                          <a:latin typeface="Arial"/>
                          <a:ea typeface="Times New Roman"/>
                          <a:cs typeface="Times New Roman"/>
                        </a:rPr>
                        <a:t>0 </a:t>
                      </a:r>
                      <a:r>
                        <a:rPr lang="fi-FI" sz="1500" b="0" dirty="0">
                          <a:solidFill>
                            <a:schemeClr val="tx1"/>
                          </a:solidFill>
                          <a:latin typeface="Arial"/>
                          <a:ea typeface="Times New Roman"/>
                          <a:cs typeface="Times New Roman"/>
                        </a:rPr>
                        <a:t>tahun</a:t>
                      </a:r>
                      <a:endParaRPr lang="en-US" sz="1500" b="0" dirty="0">
                        <a:solidFill>
                          <a:schemeClr val="tx1"/>
                        </a:solidFill>
                        <a:latin typeface="Times New Roman"/>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50</a:t>
                      </a:r>
                      <a:endParaRPr lang="id-ID"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44</a:t>
                      </a:r>
                      <a:endParaRPr lang="id-ID"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12</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5"/>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500" b="0" dirty="0" smtClean="0">
                          <a:solidFill>
                            <a:schemeClr val="tx1"/>
                          </a:solidFill>
                          <a:latin typeface="Arial"/>
                          <a:ea typeface="Times New Roman"/>
                          <a:cs typeface="Times New Roman"/>
                        </a:rPr>
                        <a:t>51 tahun ke atas</a:t>
                      </a:r>
                      <a:endParaRPr lang="fi-FI" sz="1500" b="0" dirty="0">
                        <a:solidFill>
                          <a:schemeClr val="tx1"/>
                        </a:solidFill>
                        <a:latin typeface="Arial"/>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39</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41</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5</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ounded Rectangle 4"/>
          <p:cNvSpPr/>
          <p:nvPr/>
        </p:nvSpPr>
        <p:spPr>
          <a:xfrm>
            <a:off x="85344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6</a:t>
            </a:r>
            <a:endParaRPr lang="en-US" sz="1200" dirty="0">
              <a:solidFill>
                <a:srgbClr val="000000"/>
              </a:solidFill>
              <a:latin typeface="Arial" pitchFamily="34" charset="0"/>
              <a:cs typeface="Arial"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4129012034"/>
              </p:ext>
            </p:extLst>
          </p:nvPr>
        </p:nvGraphicFramePr>
        <p:xfrm>
          <a:off x="2667000" y="990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381000"/>
            <a:ext cx="3349824" cy="400110"/>
          </a:xfrm>
          <a:prstGeom prst="rect">
            <a:avLst/>
          </a:prstGeom>
          <a:noFill/>
        </p:spPr>
        <p:txBody>
          <a:bodyPr wrap="square">
            <a:spAutoFit/>
          </a:bodyPr>
          <a:lstStyle/>
          <a:p>
            <a:pPr fontAlgn="auto">
              <a:spcBef>
                <a:spcPts val="0"/>
              </a:spcBef>
              <a:spcAft>
                <a:spcPts val="0"/>
              </a:spcAft>
              <a:defRPr/>
            </a:pP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Umur</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 korban</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spTree>
    <p:extLst>
      <p:ext uri="{BB962C8B-B14F-4D97-AF65-F5344CB8AC3E}">
        <p14:creationId xmlns:p14="http://schemas.microsoft.com/office/powerpoint/2010/main" val="1473163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4387549"/>
              </p:ext>
            </p:extLst>
          </p:nvPr>
        </p:nvGraphicFramePr>
        <p:xfrm>
          <a:off x="1073150" y="3586146"/>
          <a:ext cx="7759700" cy="2967054"/>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932401">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tblGrid>
              <a:tr h="304799">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23413">
                <a:tc>
                  <a:txBody>
                    <a:bodyPr/>
                    <a:lstStyle/>
                    <a:p>
                      <a:pPr marL="0" marR="0" algn="ctr">
                        <a:lnSpc>
                          <a:spcPts val="2300"/>
                        </a:lnSpc>
                        <a:spcBef>
                          <a:spcPts val="0"/>
                        </a:spcBef>
                        <a:spcAft>
                          <a:spcPts val="0"/>
                        </a:spcAft>
                      </a:pPr>
                      <a:r>
                        <a:rPr lang="en-US" sz="1400" b="0" dirty="0" smtClean="0">
                          <a:solidFill>
                            <a:schemeClr val="tx1"/>
                          </a:solidFill>
                          <a:latin typeface="Arial" pitchFamily="34" charset="0"/>
                          <a:ea typeface="Times New Roman"/>
                          <a:cs typeface="Arial" pitchFamily="34" charset="0"/>
                        </a:rPr>
                        <a:t>8.</a:t>
                      </a: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chemeClr val="tx1"/>
                          </a:solidFill>
                          <a:latin typeface="Arial" pitchFamily="34" charset="0"/>
                          <a:ea typeface="Times New Roman"/>
                          <a:cs typeface="Arial" pitchFamily="34" charset="0"/>
                        </a:rPr>
                        <a:t>SIM</a:t>
                      </a:r>
                      <a:r>
                        <a:rPr lang="fi-FI" sz="1400" baseline="0" dirty="0" smtClean="0">
                          <a:solidFill>
                            <a:schemeClr val="tx1"/>
                          </a:solidFill>
                          <a:latin typeface="Arial" pitchFamily="34" charset="0"/>
                          <a:ea typeface="Times New Roman"/>
                          <a:cs typeface="Arial" pitchFamily="34" charset="0"/>
                        </a:rPr>
                        <a:t> Korban Laka Lantas</a:t>
                      </a:r>
                      <a:r>
                        <a:rPr lang="fi-FI" sz="1400" dirty="0" smtClean="0">
                          <a:solidFill>
                            <a:schemeClr val="tx1"/>
                          </a:solidFill>
                          <a:latin typeface="Arial" pitchFamily="34" charset="0"/>
                          <a:ea typeface="Times New Roman"/>
                          <a:cs typeface="Arial" pitchFamily="34" charset="0"/>
                        </a:rPr>
                        <a:t> </a:t>
                      </a:r>
                      <a:r>
                        <a:rPr lang="fi-FI" sz="1400" dirty="0">
                          <a:solidFill>
                            <a:schemeClr val="tx1"/>
                          </a:solidFill>
                          <a:latin typeface="Arial" pitchFamily="34" charset="0"/>
                          <a:ea typeface="Times New Roman"/>
                          <a:cs typeface="Arial" pitchFamily="34" charset="0"/>
                        </a:rPr>
                        <a:t>:</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9"/>
                  </a:ext>
                </a:extLst>
              </a:tr>
              <a:tr h="325454">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chemeClr val="tx1"/>
                          </a:solidFill>
                          <a:latin typeface="Arial" pitchFamily="34" charset="0"/>
                          <a:ea typeface="Times New Roman"/>
                          <a:cs typeface="Arial" pitchFamily="34" charset="0"/>
                        </a:rPr>
                        <a:t>SIM</a:t>
                      </a:r>
                      <a:r>
                        <a:rPr lang="fi-FI" sz="1400" baseline="0" dirty="0" smtClean="0">
                          <a:solidFill>
                            <a:schemeClr val="tx1"/>
                          </a:solidFill>
                          <a:latin typeface="Arial" pitchFamily="34" charset="0"/>
                          <a:ea typeface="Times New Roman"/>
                          <a:cs typeface="Arial" pitchFamily="34" charset="0"/>
                        </a:rPr>
                        <a:t> A</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0"/>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rgbClr val="FF0000"/>
                          </a:solidFill>
                          <a:latin typeface="Arial" pitchFamily="34" charset="0"/>
                          <a:ea typeface="Times New Roman"/>
                          <a:cs typeface="Arial" pitchFamily="34" charset="0"/>
                        </a:rPr>
                        <a:t>SIM A Umum</a:t>
                      </a:r>
                      <a:endParaRPr lang="en-US" sz="1400" dirty="0">
                        <a:solidFill>
                          <a:srgbClr val="FF0000"/>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1"/>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SIM</a:t>
                      </a:r>
                      <a:r>
                        <a:rPr lang="en-US" sz="1400" baseline="0" dirty="0" smtClean="0">
                          <a:solidFill>
                            <a:schemeClr val="tx1"/>
                          </a:solidFill>
                          <a:latin typeface="Arial" pitchFamily="34" charset="0"/>
                          <a:ea typeface="Times New Roman"/>
                          <a:cs typeface="Arial" pitchFamily="34" charset="0"/>
                        </a:rPr>
                        <a:t> B 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1</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2"/>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SIM B I </a:t>
                      </a:r>
                      <a:r>
                        <a:rPr lang="en-US" sz="1400" dirty="0" err="1" smtClean="0">
                          <a:solidFill>
                            <a:schemeClr val="tx1"/>
                          </a:solidFill>
                          <a:latin typeface="Arial" pitchFamily="34" charset="0"/>
                          <a:ea typeface="Times New Roman"/>
                          <a:cs typeface="Arial" pitchFamily="34" charset="0"/>
                        </a:rPr>
                        <a:t>Uumum</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3"/>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SIM B II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4"/>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SIM B II </a:t>
                      </a:r>
                      <a:r>
                        <a:rPr lang="en-US" sz="1400" dirty="0" err="1" smtClean="0">
                          <a:solidFill>
                            <a:schemeClr val="tx1"/>
                          </a:solidFill>
                          <a:latin typeface="Arial" pitchFamily="34" charset="0"/>
                          <a:ea typeface="Times New Roman"/>
                          <a:cs typeface="Arial" pitchFamily="34" charset="0"/>
                        </a:rPr>
                        <a:t>Umum</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5"/>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smtClean="0">
                          <a:solidFill>
                            <a:schemeClr val="tx1"/>
                          </a:solidFill>
                          <a:latin typeface="Arial" pitchFamily="34" charset="0"/>
                          <a:ea typeface="Times New Roman"/>
                          <a:cs typeface="Arial" pitchFamily="34" charset="0"/>
                        </a:rPr>
                        <a:t>SIM C</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65</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68</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5</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6"/>
                  </a:ext>
                </a:extLst>
              </a:tr>
              <a:tr h="223413">
                <a:tc>
                  <a:txBody>
                    <a:bodyPr/>
                    <a:lstStyle/>
                    <a:p>
                      <a:pPr marL="0" marR="0" algn="ctr">
                        <a:lnSpc>
                          <a:spcPts val="2300"/>
                        </a:lnSpc>
                        <a:spcBef>
                          <a:spcPts val="0"/>
                        </a:spcBef>
                        <a:spcAft>
                          <a:spcPts val="0"/>
                        </a:spcAft>
                      </a:pPr>
                      <a:endParaRPr lang="en-US" sz="1400" b="0" dirty="0">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en-US" sz="1400" dirty="0" err="1" smtClean="0">
                          <a:latin typeface="Arial" pitchFamily="34" charset="0"/>
                          <a:ea typeface="Times New Roman"/>
                          <a:cs typeface="Arial" pitchFamily="34" charset="0"/>
                        </a:rPr>
                        <a:t>Tanpa</a:t>
                      </a:r>
                      <a:r>
                        <a:rPr lang="en-US" sz="1400" dirty="0" smtClean="0">
                          <a:latin typeface="Arial" pitchFamily="34" charset="0"/>
                          <a:ea typeface="Times New Roman"/>
                          <a:cs typeface="Arial" pitchFamily="34" charset="0"/>
                        </a:rPr>
                        <a:t> SIM</a:t>
                      </a:r>
                      <a:endParaRPr lang="en-US" sz="1400" dirty="0">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77</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97</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26</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5" name="Rounded Rectangle 4"/>
          <p:cNvSpPr/>
          <p:nvPr/>
        </p:nvSpPr>
        <p:spPr>
          <a:xfrm>
            <a:off x="85344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7</a:t>
            </a:r>
            <a:endParaRPr lang="en-US" sz="1200" dirty="0">
              <a:solidFill>
                <a:srgbClr val="000000"/>
              </a:solidFill>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17646676"/>
              </p:ext>
            </p:extLst>
          </p:nvPr>
        </p:nvGraphicFramePr>
        <p:xfrm>
          <a:off x="2590800" y="57387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381000"/>
            <a:ext cx="3349824" cy="400110"/>
          </a:xfrm>
          <a:prstGeom prst="rect">
            <a:avLst/>
          </a:prstGeom>
          <a:noFill/>
        </p:spPr>
        <p:txBody>
          <a:bodyPr wrap="square">
            <a:spAutoFit/>
          </a:bodyPr>
          <a:lstStyle/>
          <a:p>
            <a:pPr fontAlgn="auto">
              <a:spcBef>
                <a:spcPts val="0"/>
              </a:spcBef>
              <a:spcAft>
                <a:spcPts val="0"/>
              </a:spcAft>
              <a:defRPr/>
            </a:pP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Sim korban</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spTree>
    <p:extLst>
      <p:ext uri="{BB962C8B-B14F-4D97-AF65-F5344CB8AC3E}">
        <p14:creationId xmlns:p14="http://schemas.microsoft.com/office/powerpoint/2010/main" val="1195526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50578401"/>
              </p:ext>
            </p:extLst>
          </p:nvPr>
        </p:nvGraphicFramePr>
        <p:xfrm>
          <a:off x="1073150" y="3586146"/>
          <a:ext cx="7759700" cy="2967054"/>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932401">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tblGrid>
              <a:tr h="304799">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23413">
                <a:tc>
                  <a:txBody>
                    <a:bodyPr/>
                    <a:lstStyle/>
                    <a:p>
                      <a:pPr marL="0" marR="0" algn="ctr">
                        <a:lnSpc>
                          <a:spcPts val="2300"/>
                        </a:lnSpc>
                        <a:spcBef>
                          <a:spcPts val="0"/>
                        </a:spcBef>
                        <a:spcAft>
                          <a:spcPts val="0"/>
                        </a:spcAft>
                      </a:pPr>
                      <a:r>
                        <a:rPr lang="en-US" sz="1400" b="0" dirty="0" smtClean="0">
                          <a:solidFill>
                            <a:schemeClr val="tx1"/>
                          </a:solidFill>
                          <a:latin typeface="Arial" pitchFamily="34" charset="0"/>
                          <a:ea typeface="Times New Roman"/>
                          <a:cs typeface="Arial" pitchFamily="34" charset="0"/>
                        </a:rPr>
                        <a:t>9.</a:t>
                      </a: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chemeClr val="tx1"/>
                          </a:solidFill>
                          <a:latin typeface="Arial" pitchFamily="34" charset="0"/>
                          <a:ea typeface="Times New Roman"/>
                          <a:cs typeface="Arial" pitchFamily="34" charset="0"/>
                        </a:rPr>
                        <a:t>Pelaku Laka </a:t>
                      </a:r>
                      <a:r>
                        <a:rPr lang="fi-FI" sz="1400" dirty="0">
                          <a:solidFill>
                            <a:schemeClr val="tx1"/>
                          </a:solidFill>
                          <a:latin typeface="Arial" pitchFamily="34" charset="0"/>
                          <a:ea typeface="Times New Roman"/>
                          <a:cs typeface="Arial" pitchFamily="34" charset="0"/>
                        </a:rPr>
                        <a:t>menurut profesi :</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9"/>
                  </a:ext>
                </a:extLst>
              </a:tr>
              <a:tr h="325454">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a:solidFill>
                            <a:schemeClr val="tx1"/>
                          </a:solidFill>
                          <a:latin typeface="Arial" pitchFamily="34" charset="0"/>
                          <a:ea typeface="Times New Roman"/>
                          <a:cs typeface="Arial" pitchFamily="34" charset="0"/>
                        </a:rPr>
                        <a:t>Pegawai Negeri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4</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2</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50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0"/>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rgbClr val="FF0000"/>
                          </a:solidFill>
                          <a:latin typeface="Arial" pitchFamily="34" charset="0"/>
                          <a:ea typeface="Times New Roman"/>
                          <a:cs typeface="Arial" pitchFamily="34" charset="0"/>
                        </a:rPr>
                        <a:t>Swasta</a:t>
                      </a:r>
                      <a:endParaRPr lang="en-US" sz="1400" dirty="0">
                        <a:solidFill>
                          <a:srgbClr val="FF0000"/>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84</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89</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N 6</a:t>
                      </a:r>
                      <a:endParaRPr lang="en-US"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1"/>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chemeClr val="tx1"/>
                          </a:solidFill>
                          <a:latin typeface="Arial" pitchFamily="34" charset="0"/>
                          <a:ea typeface="Times New Roman"/>
                          <a:cs typeface="Arial" pitchFamily="34" charset="0"/>
                        </a:rPr>
                        <a:t>Mahasiswa</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7</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20</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19</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2"/>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id-ID" sz="1400" dirty="0" smtClean="0">
                          <a:solidFill>
                            <a:schemeClr val="tx1"/>
                          </a:solidFill>
                          <a:latin typeface="Arial" pitchFamily="34" charset="0"/>
                          <a:ea typeface="Times New Roman"/>
                          <a:cs typeface="Arial" pitchFamily="34" charset="0"/>
                        </a:rPr>
                        <a:t>Pelajar</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13</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12</a:t>
                      </a:r>
                      <a:endParaRPr lang="en-US"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8</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3"/>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smtClean="0">
                          <a:solidFill>
                            <a:schemeClr val="tx1"/>
                          </a:solidFill>
                          <a:latin typeface="Arial" pitchFamily="34" charset="0"/>
                          <a:ea typeface="Times New Roman"/>
                          <a:cs typeface="Arial" pitchFamily="34" charset="0"/>
                        </a:rPr>
                        <a:t>TNI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4"/>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id-ID" sz="1400" dirty="0" smtClean="0">
                          <a:solidFill>
                            <a:schemeClr val="tx1"/>
                          </a:solidFill>
                          <a:latin typeface="Arial" pitchFamily="34" charset="0"/>
                          <a:ea typeface="Times New Roman"/>
                          <a:cs typeface="Arial" pitchFamily="34" charset="0"/>
                        </a:rPr>
                        <a:t>POLRI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5"/>
                  </a:ext>
                </a:extLst>
              </a:tr>
              <a:tr h="223413">
                <a:tc>
                  <a:txBody>
                    <a:bodyPr/>
                    <a:lstStyle/>
                    <a:p>
                      <a:pPr marL="0" marR="0" algn="ctr">
                        <a:lnSpc>
                          <a:spcPts val="2300"/>
                        </a:lnSpc>
                        <a:spcBef>
                          <a:spcPts val="0"/>
                        </a:spcBef>
                        <a:spcAft>
                          <a:spcPts val="0"/>
                        </a:spcAft>
                      </a:pPr>
                      <a:endParaRPr lang="en-US" sz="14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a:solidFill>
                            <a:schemeClr val="tx1"/>
                          </a:solidFill>
                          <a:latin typeface="Arial" pitchFamily="34" charset="0"/>
                          <a:ea typeface="Times New Roman"/>
                          <a:cs typeface="Arial" pitchFamily="34" charset="0"/>
                        </a:rPr>
                        <a:t>Pengemudi</a:t>
                      </a:r>
                      <a:endParaRPr lang="en-US" sz="1400" dirty="0">
                        <a:solidFill>
                          <a:schemeClr val="tx1"/>
                        </a:solidFill>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6"/>
                  </a:ext>
                </a:extLst>
              </a:tr>
              <a:tr h="223413">
                <a:tc>
                  <a:txBody>
                    <a:bodyPr/>
                    <a:lstStyle/>
                    <a:p>
                      <a:pPr marL="0" marR="0" algn="ctr">
                        <a:lnSpc>
                          <a:spcPts val="2300"/>
                        </a:lnSpc>
                        <a:spcBef>
                          <a:spcPts val="0"/>
                        </a:spcBef>
                        <a:spcAft>
                          <a:spcPts val="0"/>
                        </a:spcAft>
                      </a:pPr>
                      <a:endParaRPr lang="en-US" sz="1400" b="0" dirty="0">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300"/>
                        </a:lnSpc>
                        <a:spcBef>
                          <a:spcPts val="0"/>
                        </a:spcBef>
                        <a:spcAft>
                          <a:spcPts val="0"/>
                        </a:spcAft>
                      </a:pPr>
                      <a:r>
                        <a:rPr lang="fi-FI" sz="1400" dirty="0">
                          <a:latin typeface="Arial" pitchFamily="34" charset="0"/>
                          <a:ea typeface="Times New Roman"/>
                          <a:cs typeface="Arial" pitchFamily="34" charset="0"/>
                        </a:rPr>
                        <a:t>Lain – lain</a:t>
                      </a:r>
                      <a:endParaRPr lang="en-US" sz="1400" dirty="0">
                        <a:latin typeface="Arial" pitchFamily="34" charset="0"/>
                        <a:ea typeface="Times New Roman"/>
                        <a:cs typeface="Arial" pitchFamily="34" charset="0"/>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1</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100</a:t>
                      </a:r>
                      <a:endParaRPr lang="en-US"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5" name="Rounded Rectangle 4"/>
          <p:cNvSpPr/>
          <p:nvPr/>
        </p:nvSpPr>
        <p:spPr>
          <a:xfrm>
            <a:off x="85344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8</a:t>
            </a:r>
            <a:endParaRPr lang="en-US" sz="1200" dirty="0">
              <a:solidFill>
                <a:srgbClr val="000000"/>
              </a:solidFill>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755839969"/>
              </p:ext>
            </p:extLst>
          </p:nvPr>
        </p:nvGraphicFramePr>
        <p:xfrm>
          <a:off x="2514600" y="879748"/>
          <a:ext cx="5365750" cy="21971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381000"/>
            <a:ext cx="3349824" cy="400110"/>
          </a:xfrm>
          <a:prstGeom prst="rect">
            <a:avLst/>
          </a:prstGeom>
          <a:noFill/>
        </p:spPr>
        <p:txBody>
          <a:bodyPr wrap="square">
            <a:spAutoFit/>
          </a:bodyPr>
          <a:lstStyle/>
          <a:p>
            <a:pPr fontAlgn="auto">
              <a:spcBef>
                <a:spcPts val="0"/>
              </a:spcBef>
              <a:spcAft>
                <a:spcPts val="0"/>
              </a:spcAft>
              <a:defRPr/>
            </a:pP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Profesi</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 </a:t>
            </a: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pelaku</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spTree>
    <p:extLst>
      <p:ext uri="{BB962C8B-B14F-4D97-AF65-F5344CB8AC3E}">
        <p14:creationId xmlns:p14="http://schemas.microsoft.com/office/powerpoint/2010/main" val="3060191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28544462"/>
              </p:ext>
            </p:extLst>
          </p:nvPr>
        </p:nvGraphicFramePr>
        <p:xfrm>
          <a:off x="1073150" y="4114800"/>
          <a:ext cx="7759700" cy="2209800"/>
        </p:xfrm>
        <a:graphic>
          <a:graphicData uri="http://schemas.openxmlformats.org/drawingml/2006/table">
            <a:tbl>
              <a:tblPr>
                <a:tableStyleId>{22838BEF-8BB2-4498-84A7-C5851F593DF1}</a:tableStyleId>
              </a:tblPr>
              <a:tblGrid>
                <a:gridCol w="617249">
                  <a:extLst>
                    <a:ext uri="{9D8B030D-6E8A-4147-A177-3AD203B41FA5}">
                      <a16:colId xmlns:a16="http://schemas.microsoft.com/office/drawing/2014/main" val="20000"/>
                    </a:ext>
                  </a:extLst>
                </a:gridCol>
                <a:gridCol w="2932401">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tblGrid>
              <a:tr h="223413">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a:t>
                      </a:r>
                      <a:endParaRPr lang="en-US" sz="1500" b="1" dirty="0">
                        <a:solidFill>
                          <a:srgbClr val="0000CC"/>
                        </a:solidFill>
                        <a:latin typeface="Arial" pitchFamily="34" charset="0"/>
                        <a:ea typeface="Times New Roman"/>
                        <a:cs typeface="Arial" pitchFamily="34" charset="0"/>
                      </a:endParaRPr>
                    </a:p>
                  </a:txBody>
                  <a:tcPr marL="48718" marR="48718" marT="0" marB="0">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URAIAN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OKT</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NOV</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tc>
                  <a:txBody>
                    <a:bodyPr/>
                    <a:lstStyle/>
                    <a:p>
                      <a:pPr marL="0" marR="0" algn="ctr">
                        <a:lnSpc>
                          <a:spcPts val="2400"/>
                        </a:lnSpc>
                        <a:spcBef>
                          <a:spcPts val="0"/>
                        </a:spcBef>
                        <a:spcAft>
                          <a:spcPts val="0"/>
                        </a:spcAft>
                      </a:pPr>
                      <a:r>
                        <a:rPr lang="en-US" sz="1500" b="1" dirty="0" smtClean="0">
                          <a:solidFill>
                            <a:srgbClr val="0000CC"/>
                          </a:solidFill>
                          <a:latin typeface="Arial" pitchFamily="34" charset="0"/>
                          <a:ea typeface="Times New Roman"/>
                          <a:cs typeface="Arial" pitchFamily="34" charset="0"/>
                        </a:rPr>
                        <a:t>TREN</a:t>
                      </a:r>
                      <a:endParaRPr lang="en-US" sz="1500" b="1" dirty="0">
                        <a:solidFill>
                          <a:srgbClr val="0000CC"/>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23413">
                <a:tc>
                  <a:txBody>
                    <a:bodyPr/>
                    <a:lstStyle/>
                    <a:p>
                      <a:pPr marL="0" marR="0" algn="ctr">
                        <a:lnSpc>
                          <a:spcPts val="2500"/>
                        </a:lnSpc>
                        <a:spcBef>
                          <a:spcPts val="0"/>
                        </a:spcBef>
                        <a:spcAft>
                          <a:spcPts val="0"/>
                        </a:spcAft>
                      </a:pPr>
                      <a:r>
                        <a:rPr lang="en-US" sz="1500" b="0" dirty="0" smtClean="0">
                          <a:solidFill>
                            <a:schemeClr val="tx1"/>
                          </a:solidFill>
                          <a:latin typeface="Arial" pitchFamily="34" charset="0"/>
                          <a:ea typeface="Times New Roman"/>
                          <a:cs typeface="Arial" pitchFamily="34" charset="0"/>
                        </a:rPr>
                        <a:t>10.</a:t>
                      </a: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500" dirty="0">
                          <a:solidFill>
                            <a:schemeClr val="tx1"/>
                          </a:solidFill>
                          <a:latin typeface="Arial"/>
                          <a:ea typeface="Times New Roman"/>
                          <a:cs typeface="Times New Roman"/>
                        </a:rPr>
                        <a:t>Umur </a:t>
                      </a:r>
                      <a:r>
                        <a:rPr lang="fi-FI" sz="1500" dirty="0" smtClean="0">
                          <a:solidFill>
                            <a:schemeClr val="tx1"/>
                          </a:solidFill>
                          <a:latin typeface="Arial"/>
                          <a:ea typeface="Times New Roman"/>
                          <a:cs typeface="Times New Roman"/>
                        </a:rPr>
                        <a:t>Pelaku Laka </a:t>
                      </a:r>
                      <a:endParaRPr lang="en-US" sz="1500" dirty="0">
                        <a:solidFill>
                          <a:schemeClr val="tx1"/>
                        </a:solidFill>
                        <a:latin typeface="Times New Roman"/>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1"/>
                  </a:ext>
                </a:extLst>
              </a:tr>
              <a:tr h="166673">
                <a:tc>
                  <a:txBody>
                    <a:bodyPr/>
                    <a:lstStyle/>
                    <a:p>
                      <a:pPr marL="0" marR="0" algn="ctr">
                        <a:lnSpc>
                          <a:spcPts val="2500"/>
                        </a:lnSpc>
                        <a:spcBef>
                          <a:spcPts val="0"/>
                        </a:spcBef>
                        <a:spcAft>
                          <a:spcPts val="0"/>
                        </a:spcAft>
                      </a:pPr>
                      <a:endParaRPr lang="es-MX"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500" dirty="0">
                          <a:solidFill>
                            <a:schemeClr val="tx1"/>
                          </a:solidFill>
                          <a:latin typeface="Arial"/>
                          <a:ea typeface="Times New Roman"/>
                          <a:cs typeface="Times New Roman"/>
                        </a:rPr>
                        <a:t>0 s/d </a:t>
                      </a:r>
                      <a:r>
                        <a:rPr lang="id-ID" sz="1500" dirty="0" smtClean="0">
                          <a:solidFill>
                            <a:schemeClr val="tx1"/>
                          </a:solidFill>
                          <a:latin typeface="Arial"/>
                          <a:ea typeface="Times New Roman"/>
                          <a:cs typeface="Times New Roman"/>
                        </a:rPr>
                        <a:t>16</a:t>
                      </a:r>
                      <a:r>
                        <a:rPr lang="fi-FI" sz="1500" dirty="0" smtClean="0">
                          <a:solidFill>
                            <a:schemeClr val="tx1"/>
                          </a:solidFill>
                          <a:latin typeface="Arial"/>
                          <a:ea typeface="Times New Roman"/>
                          <a:cs typeface="Times New Roman"/>
                        </a:rPr>
                        <a:t> </a:t>
                      </a:r>
                      <a:r>
                        <a:rPr lang="fi-FI" sz="1500" dirty="0">
                          <a:solidFill>
                            <a:schemeClr val="tx1"/>
                          </a:solidFill>
                          <a:latin typeface="Arial"/>
                          <a:ea typeface="Times New Roman"/>
                          <a:cs typeface="Times New Roman"/>
                        </a:rPr>
                        <a:t>tahun</a:t>
                      </a:r>
                      <a:endParaRPr lang="en-US" sz="1500" dirty="0">
                        <a:solidFill>
                          <a:schemeClr val="tx1"/>
                        </a:solidFill>
                        <a:latin typeface="Times New Roman"/>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9</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7</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22</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2"/>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500" dirty="0" smtClean="0">
                          <a:solidFill>
                            <a:schemeClr val="tx1"/>
                          </a:solidFill>
                          <a:latin typeface="Arial"/>
                          <a:ea typeface="Times New Roman"/>
                          <a:cs typeface="Times New Roman"/>
                        </a:rPr>
                        <a:t>1</a:t>
                      </a:r>
                      <a:r>
                        <a:rPr lang="id-ID" sz="1500" dirty="0" smtClean="0">
                          <a:solidFill>
                            <a:schemeClr val="tx1"/>
                          </a:solidFill>
                          <a:latin typeface="Arial"/>
                          <a:ea typeface="Times New Roman"/>
                          <a:cs typeface="Times New Roman"/>
                        </a:rPr>
                        <a:t>7</a:t>
                      </a:r>
                      <a:r>
                        <a:rPr lang="fi-FI" sz="1500" dirty="0" smtClean="0">
                          <a:solidFill>
                            <a:schemeClr val="tx1"/>
                          </a:solidFill>
                          <a:latin typeface="Arial"/>
                          <a:ea typeface="Times New Roman"/>
                          <a:cs typeface="Times New Roman"/>
                        </a:rPr>
                        <a:t> </a:t>
                      </a:r>
                      <a:r>
                        <a:rPr lang="fi-FI" sz="1500" dirty="0">
                          <a:solidFill>
                            <a:schemeClr val="tx1"/>
                          </a:solidFill>
                          <a:latin typeface="Arial"/>
                          <a:ea typeface="Times New Roman"/>
                          <a:cs typeface="Times New Roman"/>
                        </a:rPr>
                        <a:t>s/d </a:t>
                      </a:r>
                      <a:r>
                        <a:rPr lang="id-ID" sz="1500" dirty="0" smtClean="0">
                          <a:solidFill>
                            <a:schemeClr val="tx1"/>
                          </a:solidFill>
                          <a:latin typeface="Arial"/>
                          <a:ea typeface="Times New Roman"/>
                          <a:cs typeface="Times New Roman"/>
                        </a:rPr>
                        <a:t>20</a:t>
                      </a:r>
                      <a:r>
                        <a:rPr lang="fi-FI" sz="1500" dirty="0" smtClean="0">
                          <a:solidFill>
                            <a:schemeClr val="tx1"/>
                          </a:solidFill>
                          <a:latin typeface="Arial"/>
                          <a:ea typeface="Times New Roman"/>
                          <a:cs typeface="Times New Roman"/>
                        </a:rPr>
                        <a:t> </a:t>
                      </a:r>
                      <a:r>
                        <a:rPr lang="fi-FI" sz="1500" dirty="0">
                          <a:solidFill>
                            <a:schemeClr val="tx1"/>
                          </a:solidFill>
                          <a:latin typeface="Arial"/>
                          <a:ea typeface="Times New Roman"/>
                          <a:cs typeface="Times New Roman"/>
                        </a:rPr>
                        <a:t>tahun</a:t>
                      </a:r>
                      <a:endParaRPr lang="en-US" sz="1500" dirty="0">
                        <a:solidFill>
                          <a:schemeClr val="tx1"/>
                        </a:solidFill>
                        <a:latin typeface="Times New Roman"/>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11</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19</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73</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3"/>
                  </a:ext>
                </a:extLst>
              </a:tr>
              <a:tr h="223413">
                <a:tc>
                  <a:txBody>
                    <a:bodyPr/>
                    <a:lstStyle/>
                    <a:p>
                      <a:pPr marL="0" marR="0" algn="ctr">
                        <a:lnSpc>
                          <a:spcPts val="2500"/>
                        </a:lnSpc>
                        <a:spcBef>
                          <a:spcPts val="0"/>
                        </a:spcBef>
                        <a:spcAft>
                          <a:spcPts val="0"/>
                        </a:spcAft>
                      </a:pPr>
                      <a:endParaRPr lang="fi-FI"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id-ID" sz="1500" dirty="0" smtClean="0">
                          <a:solidFill>
                            <a:schemeClr val="tx1"/>
                          </a:solidFill>
                          <a:latin typeface="Arial"/>
                          <a:ea typeface="Times New Roman"/>
                          <a:cs typeface="Times New Roman"/>
                        </a:rPr>
                        <a:t>21</a:t>
                      </a:r>
                      <a:r>
                        <a:rPr lang="fi-FI" sz="1500" dirty="0" smtClean="0">
                          <a:solidFill>
                            <a:schemeClr val="tx1"/>
                          </a:solidFill>
                          <a:latin typeface="Arial"/>
                          <a:ea typeface="Times New Roman"/>
                          <a:cs typeface="Times New Roman"/>
                        </a:rPr>
                        <a:t> </a:t>
                      </a:r>
                      <a:r>
                        <a:rPr lang="fi-FI" sz="1500" dirty="0">
                          <a:solidFill>
                            <a:schemeClr val="tx1"/>
                          </a:solidFill>
                          <a:latin typeface="Arial"/>
                          <a:ea typeface="Times New Roman"/>
                          <a:cs typeface="Times New Roman"/>
                        </a:rPr>
                        <a:t>s/d </a:t>
                      </a:r>
                      <a:r>
                        <a:rPr lang="fi-FI" sz="1500" dirty="0" smtClean="0">
                          <a:solidFill>
                            <a:schemeClr val="tx1"/>
                          </a:solidFill>
                          <a:latin typeface="Arial"/>
                          <a:ea typeface="Times New Roman"/>
                          <a:cs typeface="Times New Roman"/>
                        </a:rPr>
                        <a:t>30 </a:t>
                      </a:r>
                      <a:r>
                        <a:rPr lang="fi-FI" sz="1500" dirty="0">
                          <a:solidFill>
                            <a:schemeClr val="tx1"/>
                          </a:solidFill>
                          <a:latin typeface="Arial"/>
                          <a:ea typeface="Times New Roman"/>
                          <a:cs typeface="Times New Roman"/>
                        </a:rPr>
                        <a:t>tahun</a:t>
                      </a:r>
                      <a:endParaRPr lang="en-US" sz="1500" dirty="0">
                        <a:solidFill>
                          <a:schemeClr val="tx1"/>
                        </a:solidFill>
                        <a:latin typeface="Times New Roman"/>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24</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37</a:t>
                      </a:r>
                      <a:endParaRPr lang="id-ID"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54</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4"/>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500" b="0" dirty="0" smtClean="0">
                          <a:solidFill>
                            <a:schemeClr val="tx1"/>
                          </a:solidFill>
                          <a:latin typeface="Arial"/>
                          <a:ea typeface="Times New Roman"/>
                          <a:cs typeface="Times New Roman"/>
                        </a:rPr>
                        <a:t>31 </a:t>
                      </a:r>
                      <a:r>
                        <a:rPr lang="fi-FI" sz="1500" b="0" dirty="0">
                          <a:solidFill>
                            <a:schemeClr val="tx1"/>
                          </a:solidFill>
                          <a:latin typeface="Arial"/>
                          <a:ea typeface="Times New Roman"/>
                          <a:cs typeface="Times New Roman"/>
                        </a:rPr>
                        <a:t>s/d </a:t>
                      </a:r>
                      <a:r>
                        <a:rPr lang="id-ID" sz="1500" b="0" dirty="0" smtClean="0">
                          <a:solidFill>
                            <a:schemeClr val="tx1"/>
                          </a:solidFill>
                          <a:latin typeface="Arial"/>
                          <a:ea typeface="Times New Roman"/>
                          <a:cs typeface="Times New Roman"/>
                        </a:rPr>
                        <a:t>5</a:t>
                      </a:r>
                      <a:r>
                        <a:rPr lang="fi-FI" sz="1500" b="0" dirty="0" smtClean="0">
                          <a:solidFill>
                            <a:schemeClr val="tx1"/>
                          </a:solidFill>
                          <a:latin typeface="Arial"/>
                          <a:ea typeface="Times New Roman"/>
                          <a:cs typeface="Times New Roman"/>
                        </a:rPr>
                        <a:t>0 </a:t>
                      </a:r>
                      <a:r>
                        <a:rPr lang="fi-FI" sz="1500" b="0" dirty="0">
                          <a:solidFill>
                            <a:schemeClr val="tx1"/>
                          </a:solidFill>
                          <a:latin typeface="Arial"/>
                          <a:ea typeface="Times New Roman"/>
                          <a:cs typeface="Times New Roman"/>
                        </a:rPr>
                        <a:t>tahun</a:t>
                      </a:r>
                      <a:endParaRPr lang="en-US" sz="1500" b="0" dirty="0">
                        <a:solidFill>
                          <a:schemeClr val="tx1"/>
                        </a:solidFill>
                        <a:latin typeface="Times New Roman"/>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rgbClr val="FF0000"/>
                          </a:solidFill>
                        </a:rPr>
                        <a:t>40</a:t>
                      </a:r>
                      <a:endParaRPr lang="id-ID" dirty="0">
                        <a:solidFill>
                          <a:srgbClr val="FF0000"/>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32</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T 20</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5"/>
                  </a:ext>
                </a:extLst>
              </a:tr>
              <a:tr h="223413">
                <a:tc>
                  <a:txBody>
                    <a:bodyPr/>
                    <a:lstStyle/>
                    <a:p>
                      <a:pPr marL="0" marR="0" algn="ctr">
                        <a:lnSpc>
                          <a:spcPts val="2500"/>
                        </a:lnSpc>
                        <a:spcBef>
                          <a:spcPts val="0"/>
                        </a:spcBef>
                        <a:spcAft>
                          <a:spcPts val="0"/>
                        </a:spcAft>
                      </a:pPr>
                      <a:endParaRPr lang="en-US" sz="1500" b="0" dirty="0">
                        <a:solidFill>
                          <a:schemeClr val="tx1"/>
                        </a:solidFill>
                        <a:latin typeface="Arial" pitchFamily="34" charset="0"/>
                        <a:ea typeface="Times New Roman"/>
                        <a:cs typeface="Arial" pitchFamily="34" charset="0"/>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a:lnSpc>
                          <a:spcPts val="2500"/>
                        </a:lnSpc>
                        <a:spcBef>
                          <a:spcPts val="0"/>
                        </a:spcBef>
                        <a:spcAft>
                          <a:spcPts val="0"/>
                        </a:spcAft>
                      </a:pPr>
                      <a:r>
                        <a:rPr lang="fi-FI" sz="1500" b="0" dirty="0" smtClean="0">
                          <a:solidFill>
                            <a:schemeClr val="tx1"/>
                          </a:solidFill>
                          <a:latin typeface="Arial"/>
                          <a:ea typeface="Times New Roman"/>
                          <a:cs typeface="Times New Roman"/>
                        </a:rPr>
                        <a:t>51 tahun ke atas</a:t>
                      </a:r>
                      <a:endParaRPr lang="fi-FI" sz="1500" b="0" dirty="0">
                        <a:solidFill>
                          <a:schemeClr val="tx1"/>
                        </a:solidFill>
                        <a:latin typeface="Arial"/>
                        <a:ea typeface="Times New Roman"/>
                        <a:cs typeface="Times New Roman"/>
                      </a:endParaRPr>
                    </a:p>
                  </a:txBody>
                  <a:tcPr marL="40364" marR="40364"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24</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solidFill>
                            <a:schemeClr val="tx1"/>
                          </a:solidFill>
                        </a:rPr>
                        <a:t>29</a:t>
                      </a:r>
                      <a:endParaRPr lang="id-ID" dirty="0">
                        <a:solidFill>
                          <a:schemeClr val="tx1"/>
                        </a:solidFill>
                      </a:endParaRPr>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dirty="0" smtClean="0"/>
                        <a:t>N 21</a:t>
                      </a:r>
                      <a:endParaRPr lang="id-ID" dirty="0"/>
                    </a:p>
                  </a:txBody>
                  <a:tcPr marL="48718" marR="48718" marT="0" marB="0"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ounded Rectangle 4"/>
          <p:cNvSpPr/>
          <p:nvPr/>
        </p:nvSpPr>
        <p:spPr>
          <a:xfrm>
            <a:off x="8534400" y="76200"/>
            <a:ext cx="495300" cy="228600"/>
          </a:xfrm>
          <a:prstGeom prst="round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000000"/>
                </a:solidFill>
                <a:latin typeface="Arial" pitchFamily="34" charset="0"/>
                <a:cs typeface="Arial" pitchFamily="34" charset="0"/>
              </a:rPr>
              <a:t>9</a:t>
            </a:r>
            <a:endParaRPr lang="en-US" sz="1200" dirty="0">
              <a:solidFill>
                <a:srgbClr val="000000"/>
              </a:solidFill>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01899816"/>
              </p:ext>
            </p:extLst>
          </p:nvPr>
        </p:nvGraphicFramePr>
        <p:xfrm>
          <a:off x="2590800" y="84757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381000"/>
            <a:ext cx="3349824" cy="400110"/>
          </a:xfrm>
          <a:prstGeom prst="rect">
            <a:avLst/>
          </a:prstGeom>
          <a:noFill/>
        </p:spPr>
        <p:txBody>
          <a:bodyPr wrap="square">
            <a:spAutoFit/>
          </a:bodyPr>
          <a:lstStyle/>
          <a:p>
            <a:pPr fontAlgn="auto">
              <a:spcBef>
                <a:spcPts val="0"/>
              </a:spcBef>
              <a:spcAft>
                <a:spcPts val="0"/>
              </a:spcAft>
              <a:defRPr/>
            </a:pP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Umur</a:t>
            </a:r>
            <a:r>
              <a:rPr lang="en-US" sz="2000" b="1" i="1" cap="all" spc="160" dirty="0"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 </a:t>
            </a:r>
            <a:r>
              <a:rPr lang="en-US" sz="2000" b="1" i="1" cap="all" spc="160" dirty="0" err="1" smtClean="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rPr>
              <a:t>pelaku</a:t>
            </a:r>
            <a:endParaRPr lang="en-US" sz="2000" b="1" i="1" cap="all" spc="160"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mn-lt"/>
            </a:endParaRPr>
          </a:p>
        </p:txBody>
      </p:sp>
    </p:spTree>
    <p:extLst>
      <p:ext uri="{BB962C8B-B14F-4D97-AF65-F5344CB8AC3E}">
        <p14:creationId xmlns:p14="http://schemas.microsoft.com/office/powerpoint/2010/main" val="9504547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59&quot;/&gt;&lt;/object&gt;&lt;object type=&quot;3&quot; unique_id=&quot;10006&quot;&gt;&lt;property id=&quot;20148&quot; value=&quot;5&quot;/&gt;&lt;property id=&quot;20300&quot; value=&quot;Slide 3&quot;/&gt;&lt;property id=&quot;20307&quot; value=&quot;260&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quot;/&gt;&lt;property id=&quot;20307&quot; value=&quot;264&quot;/&gt;&lt;/object&gt;&lt;object type=&quot;3&quot; unique_id=&quot;10020&quot;&gt;&lt;property id=&quot;20148&quot; value=&quot;5&quot;/&gt;&lt;property id=&quot;20300&quot; value=&quot;Slide 8&quot;/&gt;&lt;property id=&quot;20307&quot; value=&quot;265&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2">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173605</TotalTime>
  <Words>2412</Words>
  <Application>Microsoft Office PowerPoint</Application>
  <PresentationFormat>A4 Paper (210x297 mm)</PresentationFormat>
  <Paragraphs>1058</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Rounded MT Bold</vt:lpstr>
      <vt:lpstr>Calibri</vt:lpstr>
      <vt:lpstr>Lucida Sans Unicode</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samsat</dc:creator>
  <cp:lastModifiedBy>Laka Lantas</cp:lastModifiedBy>
  <cp:revision>5990</cp:revision>
  <cp:lastPrinted>2015-12-18T02:21:26Z</cp:lastPrinted>
  <dcterms:created xsi:type="dcterms:W3CDTF">2010-11-18T02:55:57Z</dcterms:created>
  <dcterms:modified xsi:type="dcterms:W3CDTF">2022-12-06T03:17:44Z</dcterms:modified>
</cp:coreProperties>
</file>